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Baskerville Display PT Bold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Inter" panose="020B0604020202020204" charset="0"/>
      <p:regular r:id="rId31"/>
    </p:embeddedFont>
    <p:embeddedFont>
      <p:font typeface="Playfair Display" panose="00000500000000000000" pitchFamily="2" charset="0"/>
      <p:regular r:id="rId32"/>
      <p:bold r:id="rId33"/>
      <p:italic r:id="rId34"/>
      <p:boldItalic r:id="rId35"/>
    </p:embeddedFont>
    <p:embeddedFont>
      <p:font typeface="Playfair Display Bold" panose="00000800000000000000" charset="0"/>
      <p:regular r:id="rId36"/>
    </p:embeddedFont>
    <p:embeddedFont>
      <p:font typeface="Playfair Display Bold Italics" panose="020B0604020202020204" charset="0"/>
      <p:regular r:id="rId37"/>
    </p:embeddedFont>
    <p:embeddedFont>
      <p:font typeface="Playfair Display Italics" panose="020B0604020202020204" charset="0"/>
      <p:regular r:id="rId38"/>
    </p:embeddedFont>
    <p:embeddedFont>
      <p:font typeface="Poppins" panose="00000500000000000000" pitchFamily="2" charset="0"/>
      <p:regular r:id="rId39"/>
      <p:bold r:id="rId40"/>
      <p:italic r:id="rId41"/>
      <p:boldItalic r:id="rId42"/>
    </p:embeddedFont>
    <p:embeddedFont>
      <p:font typeface="Public Sans" panose="020B0604020202020204" charset="0"/>
      <p:regular r:id="rId43"/>
    </p:embeddedFont>
    <p:embeddedFont>
      <p:font typeface="Public Sans Bold" panose="020B0604020202020204" charset="0"/>
      <p:regular r:id="rId44"/>
    </p:embeddedFont>
    <p:embeddedFont>
      <p:font typeface="Public Sans Italics" panose="020B0604020202020204" charset="0"/>
      <p:regular r:id="rId45"/>
    </p:embeddedFont>
    <p:embeddedFont>
      <p:font typeface="Tomorrow" panose="020B060402020202020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5F282-1B72-42EE-BD8D-C9B208F247A5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6D3DC-AFA3-4398-9A83-72A405A6D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4180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6D3DC-AFA3-4398-9A83-72A405A6D07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07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6D3DC-AFA3-4398-9A83-72A405A6D07F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1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6D3DC-AFA3-4398-9A83-72A405A6D07F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274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6D3DC-AFA3-4398-9A83-72A405A6D07F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897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990600" y="5524500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95740" y="5834756"/>
            <a:ext cx="16230600" cy="1296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A DEEP DIVE ON EFFECTIVE MARKET CAMPAIGN STRATEGIES FOR HIGHER ROI ON THE ROS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9831" y="1972977"/>
            <a:ext cx="16408332" cy="353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 spc="49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Robot Operating System:</a:t>
            </a:r>
          </a:p>
          <a:p>
            <a:pPr algn="l">
              <a:lnSpc>
                <a:spcPts val="9099"/>
              </a:lnSpc>
            </a:pPr>
            <a:r>
              <a:rPr lang="en-US" sz="9999" spc="49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How to pitch a</a:t>
            </a:r>
          </a:p>
          <a:p>
            <a:pPr algn="l">
              <a:lnSpc>
                <a:spcPts val="9099"/>
              </a:lnSpc>
            </a:pPr>
            <a:r>
              <a:rPr lang="en-US" sz="9999" spc="49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Robot’s Brain?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19769" y="112726"/>
            <a:ext cx="7773804" cy="5063759"/>
            <a:chOff x="0" y="0"/>
            <a:chExt cx="2364475" cy="15401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4475" cy="1540190"/>
            </a:xfrm>
            <a:custGeom>
              <a:avLst/>
              <a:gdLst/>
              <a:ahLst/>
              <a:cxnLst/>
              <a:rect l="l" t="t" r="r" b="b"/>
              <a:pathLst>
                <a:path w="2364475" h="1540190">
                  <a:moveTo>
                    <a:pt x="0" y="0"/>
                  </a:moveTo>
                  <a:lnTo>
                    <a:pt x="2364475" y="0"/>
                  </a:lnTo>
                  <a:lnTo>
                    <a:pt x="2364475" y="1540190"/>
                  </a:lnTo>
                  <a:lnTo>
                    <a:pt x="0" y="1540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364475" cy="1568764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11190028" y="4690677"/>
            <a:ext cx="4533098" cy="6273617"/>
            <a:chOff x="0" y="0"/>
            <a:chExt cx="1378784" cy="19081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8784" cy="1908179"/>
            </a:xfrm>
            <a:custGeom>
              <a:avLst/>
              <a:gdLst/>
              <a:ahLst/>
              <a:cxnLst/>
              <a:rect l="l" t="t" r="r" b="b"/>
              <a:pathLst>
                <a:path w="1378784" h="1908179">
                  <a:moveTo>
                    <a:pt x="0" y="0"/>
                  </a:moveTo>
                  <a:lnTo>
                    <a:pt x="1378784" y="0"/>
                  </a:lnTo>
                  <a:lnTo>
                    <a:pt x="1378784" y="1908179"/>
                  </a:lnTo>
                  <a:lnTo>
                    <a:pt x="0" y="19081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378784" cy="1936754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11552459" y="5076489"/>
            <a:ext cx="3796742" cy="5520122"/>
            <a:chOff x="0" y="0"/>
            <a:chExt cx="5062322" cy="7360163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6161" r="6161"/>
            <a:stretch>
              <a:fillRect/>
            </a:stretch>
          </p:blipFill>
          <p:spPr>
            <a:xfrm>
              <a:off x="0" y="0"/>
              <a:ext cx="5062322" cy="7360163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353328" y="3033888"/>
            <a:ext cx="3761659" cy="367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000" spc="15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top lead statuses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2400" y="6521127"/>
            <a:ext cx="3761659" cy="367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000" spc="15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Top lead source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2864" y="4681023"/>
            <a:ext cx="3761659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000" spc="15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lead sources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76375" y="2995443"/>
            <a:ext cx="4749567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000" spc="15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#1C - </a:t>
            </a:r>
            <a:r>
              <a:rPr lang="en-US" sz="3000" spc="15" dirty="0" err="1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ROSDocker</a:t>
            </a:r>
            <a:r>
              <a:rPr lang="en-US" sz="3000" spc="15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44453" y="6444582"/>
            <a:ext cx="3761659" cy="710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000" spc="15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overall page bounce rate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3328" y="2332213"/>
            <a:ext cx="4456272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Nurture, Disqualified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0108" y="5765477"/>
            <a:ext cx="3773952" cy="656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500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Google</a:t>
            </a:r>
            <a:r>
              <a:rPr lang="en-US" sz="3999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500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Paid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0572" y="3925374"/>
            <a:ext cx="3773952" cy="669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9 </a:t>
            </a:r>
            <a:r>
              <a:rPr lang="en-US" sz="3500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unique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0572" y="7741760"/>
            <a:ext cx="4172512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1539 highest leads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676375" y="2293768"/>
            <a:ext cx="3773952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37122 views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632161" y="5688932"/>
            <a:ext cx="3773952" cy="656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500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59.66</a:t>
            </a:r>
            <a:r>
              <a:rPr lang="en-US" sz="3999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644453" y="4604479"/>
            <a:ext cx="3761659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000" spc="15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leads’ industries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644453" y="9014935"/>
            <a:ext cx="3761659" cy="710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000" spc="15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Industry with highest leads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632161" y="3848829"/>
            <a:ext cx="3773952" cy="669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3500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41</a:t>
            </a:r>
            <a:r>
              <a:rPr lang="en-US" sz="4100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500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distinct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632161" y="7532210"/>
            <a:ext cx="3510461" cy="123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Software </a:t>
            </a:r>
          </a:p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Development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50572" y="8525822"/>
            <a:ext cx="4749567" cy="367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000" spc="15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#1C - </a:t>
            </a:r>
            <a:r>
              <a:rPr lang="en-US" sz="3000" spc="15" dirty="0" err="1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ROSDocker</a:t>
            </a:r>
            <a:r>
              <a:rPr lang="en-US" sz="3000" spc="15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72400" y="833268"/>
            <a:ext cx="16230589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SOME NUMBERS...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930467" y="486064"/>
            <a:ext cx="6552408" cy="4317083"/>
            <a:chOff x="0" y="0"/>
            <a:chExt cx="8736544" cy="5756111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/>
            <a:srcRect t="16470" b="16470"/>
            <a:stretch>
              <a:fillRect/>
            </a:stretch>
          </p:blipFill>
          <p:spPr>
            <a:xfrm>
              <a:off x="0" y="0"/>
              <a:ext cx="8736544" cy="5756111"/>
            </a:xfrm>
            <a:prstGeom prst="rect">
              <a:avLst/>
            </a:prstGeom>
          </p:spPr>
        </p:pic>
      </p:grpSp>
      <p:sp>
        <p:nvSpPr>
          <p:cNvPr id="29" name="AutoShape 29"/>
          <p:cNvSpPr/>
          <p:nvPr/>
        </p:nvSpPr>
        <p:spPr>
          <a:xfrm flipV="1">
            <a:off x="350583" y="1503193"/>
            <a:ext cx="7700575" cy="43271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638300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16407" y="2262784"/>
            <a:ext cx="5146395" cy="6463178"/>
            <a:chOff x="0" y="-66675"/>
            <a:chExt cx="6861860" cy="8617571"/>
          </a:xfrm>
        </p:grpSpPr>
        <p:sp>
          <p:nvSpPr>
            <p:cNvPr id="4" name="TextBox 4"/>
            <p:cNvSpPr txBox="1"/>
            <p:nvPr/>
          </p:nvSpPr>
          <p:spPr>
            <a:xfrm>
              <a:off x="0" y="-66675"/>
              <a:ext cx="6861860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Hypothesis Testing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43373"/>
              <a:ext cx="6861860" cy="7807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</a:pPr>
              <a:endParaRPr dirty="0"/>
            </a:p>
            <a:p>
              <a:pPr algn="l">
                <a:lnSpc>
                  <a:spcPts val="2659"/>
                </a:lnSpc>
              </a:pPr>
              <a:r>
                <a:rPr lang="en-US" sz="1899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Chi-Squared test to determine if there is a </a:t>
              </a:r>
              <a:r>
                <a:rPr lang="en-US" sz="1899" dirty="0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statistically significant relationship</a:t>
              </a:r>
              <a:r>
                <a:rPr lang="en-US" sz="1899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between the performances of the campaigns.</a:t>
              </a:r>
            </a:p>
            <a:p>
              <a:pPr algn="l">
                <a:lnSpc>
                  <a:spcPts val="2659"/>
                </a:lnSpc>
              </a:pPr>
              <a:endParaRPr lang="en-US" sz="18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endParaRPr lang="en-US" sz="18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H0 (null hypothesis) - There is no difference between the performance and effectiveness of the 4 campaigns.</a:t>
              </a:r>
            </a:p>
            <a:p>
              <a:pPr algn="l">
                <a:lnSpc>
                  <a:spcPts val="2659"/>
                </a:lnSpc>
              </a:pPr>
              <a:endParaRPr lang="en-US" sz="18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H1 (alternate hypothesis) - The 4 campaigns vary in performance in terms of effectiveness.</a:t>
              </a:r>
            </a:p>
            <a:p>
              <a:pPr algn="l">
                <a:lnSpc>
                  <a:spcPts val="2659"/>
                </a:lnSpc>
              </a:pPr>
              <a:endParaRPr lang="en-US" sz="18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l">
                <a:lnSpc>
                  <a:spcPts val="2659"/>
                </a:lnSpc>
              </a:pPr>
              <a:endParaRPr lang="en-US" sz="18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l">
                <a:lnSpc>
                  <a:spcPts val="2659"/>
                </a:lnSpc>
              </a:pPr>
              <a:endParaRPr lang="en-US" sz="18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l">
                <a:lnSpc>
                  <a:spcPts val="2659"/>
                </a:lnSpc>
              </a:pPr>
              <a:endParaRPr lang="en-US" sz="18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17005" y="2262784"/>
            <a:ext cx="5146395" cy="7155675"/>
            <a:chOff x="351017" y="-66675"/>
            <a:chExt cx="6861860" cy="9540900"/>
          </a:xfrm>
        </p:grpSpPr>
        <p:sp>
          <p:nvSpPr>
            <p:cNvPr id="7" name="TextBox 7"/>
            <p:cNvSpPr txBox="1"/>
            <p:nvPr/>
          </p:nvSpPr>
          <p:spPr>
            <a:xfrm>
              <a:off x="351017" y="-66675"/>
              <a:ext cx="6861860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dirty="0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Cohort Analysis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51017" y="743373"/>
              <a:ext cx="6861860" cy="8730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</a:pPr>
              <a:endParaRPr dirty="0"/>
            </a:p>
            <a:p>
              <a:pPr algn="l">
                <a:lnSpc>
                  <a:spcPts val="2659"/>
                </a:lnSpc>
              </a:pPr>
              <a:r>
                <a:rPr lang="en-US" sz="1899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Segmentation analysis by grouping leads (cohorts) by ‘</a:t>
              </a:r>
              <a:r>
                <a:rPr lang="en-US" sz="1899" dirty="0" err="1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campaign_joined_date</a:t>
              </a:r>
              <a:r>
                <a:rPr lang="en-US" sz="1899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’ field to assess campaign performance as per seasonality trends.</a:t>
              </a:r>
            </a:p>
            <a:p>
              <a:pPr algn="l">
                <a:lnSpc>
                  <a:spcPts val="2659"/>
                </a:lnSpc>
              </a:pPr>
              <a:endParaRPr lang="en-US" sz="18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Time-based cohorts: Group customers based on when they first joined the campaign (e.g.,</a:t>
              </a:r>
              <a:r>
                <a:rPr lang="en-US" sz="1899" dirty="0" err="1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campaign_joined_date</a:t>
              </a:r>
              <a:r>
                <a:rPr lang="en-US" sz="1899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).</a:t>
              </a:r>
            </a:p>
            <a:p>
              <a:pPr algn="l">
                <a:lnSpc>
                  <a:spcPts val="2659"/>
                </a:lnSpc>
              </a:pPr>
              <a:endParaRPr lang="en-US" sz="18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Behavior-based cohorts: Group leads based on their initial behavior (e.g., lead source, </a:t>
              </a:r>
              <a:r>
                <a:rPr lang="en-US" sz="1899" dirty="0" err="1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lead_job_title</a:t>
              </a:r>
              <a:r>
                <a:rPr lang="en-US" sz="1899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).</a:t>
              </a:r>
            </a:p>
            <a:p>
              <a:pPr algn="l">
                <a:lnSpc>
                  <a:spcPts val="2659"/>
                </a:lnSpc>
              </a:pPr>
              <a:endParaRPr lang="en-US" sz="18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Analyzed metrics over different time intervals (e.g., weekly, monthly in this case.</a:t>
              </a:r>
            </a:p>
            <a:p>
              <a:pPr algn="l">
                <a:lnSpc>
                  <a:spcPts val="2659"/>
                </a:lnSpc>
              </a:pPr>
              <a:endParaRPr lang="en-US" sz="18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l">
                <a:lnSpc>
                  <a:spcPts val="2659"/>
                </a:lnSpc>
              </a:pPr>
              <a:endParaRPr lang="en-US" sz="18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112905" y="2262784"/>
            <a:ext cx="5146395" cy="6116929"/>
            <a:chOff x="0" y="-66675"/>
            <a:chExt cx="6861860" cy="815590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6861860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dirty="0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A/B testing or Causal Analysis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43373"/>
              <a:ext cx="6861860" cy="7345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59"/>
                </a:lnSpc>
              </a:pPr>
              <a:endParaRPr dirty="0"/>
            </a:p>
            <a:p>
              <a:pPr algn="l">
                <a:lnSpc>
                  <a:spcPts val="2659"/>
                </a:lnSpc>
              </a:pPr>
              <a:r>
                <a:rPr lang="en-US" sz="1899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Experiment with different campaign elements to optimize results. Limited to real experimentation.</a:t>
              </a:r>
            </a:p>
            <a:p>
              <a:pPr algn="l">
                <a:lnSpc>
                  <a:spcPts val="2659"/>
                </a:lnSpc>
              </a:pPr>
              <a:endParaRPr lang="en-US" sz="18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205104" lvl="1" algn="l">
                <a:lnSpc>
                  <a:spcPts val="2659"/>
                </a:lnSpc>
              </a:pPr>
              <a:endParaRPr lang="en-US" sz="18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Divide campaigns into 4 groups and run the A/B test for a long enough period to collect enough data. </a:t>
              </a:r>
            </a:p>
            <a:p>
              <a:pPr algn="l">
                <a:lnSpc>
                  <a:spcPts val="2659"/>
                </a:lnSpc>
              </a:pPr>
              <a:r>
                <a:rPr lang="en-US" sz="1899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For multiple comparisons, performed the Bonferroni correction to adjust the significance level (p-value).</a:t>
              </a:r>
            </a:p>
            <a:p>
              <a:pPr algn="l">
                <a:lnSpc>
                  <a:spcPts val="2659"/>
                </a:lnSpc>
              </a:pPr>
              <a:endParaRPr lang="en-US" sz="18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Mann-Whitney U Test and chi squared tests for non-parametric values.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11" y="962025"/>
            <a:ext cx="16230589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STATISTICAL TESTING - USE CASES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65241" y="1028700"/>
            <a:ext cx="5908908" cy="5922490"/>
            <a:chOff x="0" y="0"/>
            <a:chExt cx="7878543" cy="789665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803" r="2803"/>
            <a:stretch>
              <a:fillRect/>
            </a:stretch>
          </p:blipFill>
          <p:spPr>
            <a:xfrm>
              <a:off x="0" y="0"/>
              <a:ext cx="7878543" cy="7896653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5378173" y="7492673"/>
            <a:ext cx="12395975" cy="2534174"/>
          </a:xfrm>
          <a:custGeom>
            <a:avLst/>
            <a:gdLst/>
            <a:ahLst/>
            <a:cxnLst/>
            <a:rect l="l" t="t" r="r" b="b"/>
            <a:pathLst>
              <a:path w="12395975" h="2534174">
                <a:moveTo>
                  <a:pt x="0" y="0"/>
                </a:moveTo>
                <a:lnTo>
                  <a:pt x="12395975" y="0"/>
                </a:lnTo>
                <a:lnTo>
                  <a:pt x="12395975" y="2534174"/>
                </a:lnTo>
                <a:lnTo>
                  <a:pt x="0" y="2534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7280" y="1621751"/>
            <a:ext cx="11083502" cy="7117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8"/>
              </a:lnSpc>
            </a:pPr>
            <a:r>
              <a:rPr lang="en-US" sz="2065" u="sng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Engagement Metrics:</a:t>
            </a:r>
          </a:p>
          <a:p>
            <a:pPr algn="l">
              <a:lnSpc>
                <a:spcPts val="3098"/>
              </a:lnSpc>
            </a:pPr>
            <a:endParaRPr lang="en-US" sz="2065" dirty="0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marL="445972" lvl="1" indent="-222986" algn="l">
              <a:lnSpc>
                <a:spcPts val="3098"/>
              </a:lnSpc>
              <a:buFont typeface="Arial"/>
              <a:buChar char="•"/>
            </a:pPr>
            <a:r>
              <a:rPr lang="en-US" sz="2065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Page Views</a:t>
            </a:r>
            <a:r>
              <a:rPr lang="en-US" sz="2065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: Total page views - c3 &gt; c4 &gt; c1 &gt; c2. Total views/campaign ranges between 1610 - 37122.</a:t>
            </a:r>
          </a:p>
          <a:p>
            <a:pPr marL="445972" lvl="1" indent="-222986" algn="l">
              <a:lnSpc>
                <a:spcPts val="3098"/>
              </a:lnSpc>
              <a:buFont typeface="Arial"/>
              <a:buChar char="•"/>
            </a:pPr>
            <a:r>
              <a:rPr lang="en-US" sz="2065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Average Page View Time</a:t>
            </a:r>
            <a:r>
              <a:rPr lang="en-US" sz="2065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: c2 &gt; c3 &gt; c4 &gt; c1. Range is 1.52 mins -1.8 mins.</a:t>
            </a:r>
          </a:p>
          <a:p>
            <a:pPr marL="445972" lvl="1" indent="-222986" algn="l">
              <a:lnSpc>
                <a:spcPts val="3098"/>
              </a:lnSpc>
              <a:buFont typeface="Arial"/>
              <a:buChar char="•"/>
            </a:pPr>
            <a:r>
              <a:rPr lang="en-US" sz="2065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Bounce Rate: </a:t>
            </a:r>
            <a:r>
              <a:rPr lang="en-US" sz="2065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c3 &gt; c2 &gt; c1 &gt; c4. Range - 49.14% - 78.97%.</a:t>
            </a:r>
          </a:p>
          <a:p>
            <a:pPr algn="l">
              <a:lnSpc>
                <a:spcPts val="3098"/>
              </a:lnSpc>
            </a:pPr>
            <a:endParaRPr lang="en-US" sz="2065" dirty="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098"/>
              </a:lnSpc>
            </a:pPr>
            <a:r>
              <a:rPr lang="en-US" sz="2065" u="sng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Lead Quality Metrics:</a:t>
            </a:r>
          </a:p>
          <a:p>
            <a:pPr algn="l">
              <a:lnSpc>
                <a:spcPts val="3098"/>
              </a:lnSpc>
            </a:pPr>
            <a:endParaRPr lang="en-US" sz="2065" dirty="0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marL="445972" lvl="1" indent="-222986" algn="l">
              <a:lnSpc>
                <a:spcPts val="3098"/>
              </a:lnSpc>
              <a:buFont typeface="Arial"/>
              <a:buChar char="•"/>
            </a:pPr>
            <a:r>
              <a:rPr lang="en-US" sz="2065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Conversion Rate:</a:t>
            </a:r>
            <a:r>
              <a:rPr lang="en-US" sz="2065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% of convertible leads (only counting for - MQL, SQL, Opportunity) - highest secured by -&gt; c3 &gt; c2 &gt; c1 &gt; c4. Range - Min - 5, Max - 66.</a:t>
            </a:r>
          </a:p>
          <a:p>
            <a:pPr marL="445972" lvl="1" indent="-222986" algn="l">
              <a:lnSpc>
                <a:spcPts val="3098"/>
              </a:lnSpc>
              <a:buFont typeface="Arial"/>
              <a:buChar char="•"/>
            </a:pPr>
            <a:r>
              <a:rPr lang="en-US" sz="2065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Overall Lead status distribution</a:t>
            </a:r>
            <a:r>
              <a:rPr lang="en-US" sz="2065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: Understanding the proportion of leads in different stages. Overall performance by campaign - c3 &gt; c4 &gt; c1 &gt; c2. </a:t>
            </a:r>
          </a:p>
          <a:p>
            <a:pPr algn="l">
              <a:lnSpc>
                <a:spcPts val="3098"/>
              </a:lnSpc>
            </a:pPr>
            <a:endParaRPr lang="en-US" sz="2065" dirty="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098"/>
              </a:lnSpc>
            </a:pPr>
            <a:endParaRPr lang="en-US" sz="2065" dirty="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098"/>
              </a:lnSpc>
            </a:pPr>
            <a:endParaRPr lang="en-US" sz="2065" dirty="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098"/>
              </a:lnSpc>
            </a:pPr>
            <a:endParaRPr lang="en-US" sz="2065" dirty="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098"/>
              </a:lnSpc>
            </a:pPr>
            <a:endParaRPr lang="en-US" sz="2065" dirty="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47280" y="422275"/>
            <a:ext cx="1085596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700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CAMPAIGN PERFORMANCE ANALYSIS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D85FCA6D-B605-1149-794A-DEEF3AF64A99}"/>
              </a:ext>
            </a:extLst>
          </p:cNvPr>
          <p:cNvSpPr/>
          <p:nvPr/>
        </p:nvSpPr>
        <p:spPr>
          <a:xfrm flipV="1">
            <a:off x="258904" y="1181101"/>
            <a:ext cx="11071878" cy="17088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33218" y="1380500"/>
            <a:ext cx="15701155" cy="8073894"/>
          </a:xfrm>
          <a:custGeom>
            <a:avLst/>
            <a:gdLst/>
            <a:ahLst/>
            <a:cxnLst/>
            <a:rect l="l" t="t" r="r" b="b"/>
            <a:pathLst>
              <a:path w="15701155" h="8073894">
                <a:moveTo>
                  <a:pt x="0" y="0"/>
                </a:moveTo>
                <a:lnTo>
                  <a:pt x="15701155" y="0"/>
                </a:lnTo>
                <a:lnTo>
                  <a:pt x="15701155" y="8073894"/>
                </a:lnTo>
                <a:lnTo>
                  <a:pt x="0" y="8073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3" t="-1134" b="-113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95928" y="422275"/>
            <a:ext cx="1780921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700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 ALL LEAD STATUSES - DATA VISUALIZATION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4053" y="2490767"/>
            <a:ext cx="865544" cy="470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43"/>
              </a:lnSpc>
            </a:pPr>
            <a:r>
              <a:rPr lang="en-US" sz="3816" spc="763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C3</a:t>
            </a:r>
          </a:p>
          <a:p>
            <a:pPr algn="l">
              <a:lnSpc>
                <a:spcPts val="5343"/>
              </a:lnSpc>
            </a:pPr>
            <a:r>
              <a:rPr lang="en-US" sz="3816" spc="763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&gt;</a:t>
            </a:r>
          </a:p>
          <a:p>
            <a:pPr algn="l">
              <a:lnSpc>
                <a:spcPts val="5343"/>
              </a:lnSpc>
            </a:pPr>
            <a:r>
              <a:rPr lang="en-US" sz="3816" spc="763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C4</a:t>
            </a:r>
          </a:p>
          <a:p>
            <a:pPr algn="l">
              <a:lnSpc>
                <a:spcPts val="5343"/>
              </a:lnSpc>
            </a:pPr>
            <a:r>
              <a:rPr lang="en-US" sz="3816" spc="763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&gt;</a:t>
            </a:r>
          </a:p>
          <a:p>
            <a:pPr algn="l">
              <a:lnSpc>
                <a:spcPts val="5343"/>
              </a:lnSpc>
            </a:pPr>
            <a:r>
              <a:rPr lang="en-US" sz="3816" spc="763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C1</a:t>
            </a:r>
          </a:p>
          <a:p>
            <a:pPr algn="l">
              <a:lnSpc>
                <a:spcPts val="5343"/>
              </a:lnSpc>
            </a:pPr>
            <a:r>
              <a:rPr lang="en-US" sz="3816" spc="763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&gt;</a:t>
            </a:r>
          </a:p>
          <a:p>
            <a:pPr algn="l">
              <a:lnSpc>
                <a:spcPts val="5343"/>
              </a:lnSpc>
            </a:pPr>
            <a:r>
              <a:rPr lang="en-US" sz="3816" spc="763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C2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66588EB0-F263-A355-0919-C96FA974737F}"/>
              </a:ext>
            </a:extLst>
          </p:cNvPr>
          <p:cNvSpPr/>
          <p:nvPr/>
        </p:nvSpPr>
        <p:spPr>
          <a:xfrm flipV="1">
            <a:off x="834052" y="1181100"/>
            <a:ext cx="13186747" cy="14956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98319" y="1301873"/>
            <a:ext cx="15639656" cy="8458181"/>
          </a:xfrm>
          <a:custGeom>
            <a:avLst/>
            <a:gdLst/>
            <a:ahLst/>
            <a:cxnLst/>
            <a:rect l="l" t="t" r="r" b="b"/>
            <a:pathLst>
              <a:path w="15639656" h="8458181">
                <a:moveTo>
                  <a:pt x="0" y="0"/>
                </a:moveTo>
                <a:lnTo>
                  <a:pt x="15639656" y="0"/>
                </a:lnTo>
                <a:lnTo>
                  <a:pt x="15639656" y="8458181"/>
                </a:lnTo>
                <a:lnTo>
                  <a:pt x="0" y="8458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46828" y="422275"/>
            <a:ext cx="1689114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700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 ‘CONVERTIBLE’ LEAD STATUSES - DATA VISUALIZATION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752705"/>
            <a:ext cx="865544" cy="470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43"/>
              </a:lnSpc>
            </a:pPr>
            <a:r>
              <a:rPr lang="en-US" sz="3816" spc="763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C3</a:t>
            </a:r>
          </a:p>
          <a:p>
            <a:pPr algn="l">
              <a:lnSpc>
                <a:spcPts val="5343"/>
              </a:lnSpc>
            </a:pPr>
            <a:r>
              <a:rPr lang="en-US" sz="3816" spc="763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&gt;</a:t>
            </a:r>
          </a:p>
          <a:p>
            <a:pPr algn="l">
              <a:lnSpc>
                <a:spcPts val="5343"/>
              </a:lnSpc>
            </a:pPr>
            <a:r>
              <a:rPr lang="en-US" sz="3816" spc="763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C2</a:t>
            </a:r>
          </a:p>
          <a:p>
            <a:pPr algn="l">
              <a:lnSpc>
                <a:spcPts val="5343"/>
              </a:lnSpc>
            </a:pPr>
            <a:r>
              <a:rPr lang="en-US" sz="3816" spc="763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&gt;</a:t>
            </a:r>
          </a:p>
          <a:p>
            <a:pPr algn="l">
              <a:lnSpc>
                <a:spcPts val="5343"/>
              </a:lnSpc>
            </a:pPr>
            <a:r>
              <a:rPr lang="en-US" sz="3816" spc="763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C1</a:t>
            </a:r>
          </a:p>
          <a:p>
            <a:pPr algn="l">
              <a:lnSpc>
                <a:spcPts val="5343"/>
              </a:lnSpc>
            </a:pPr>
            <a:r>
              <a:rPr lang="en-US" sz="3816" spc="763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&gt;</a:t>
            </a:r>
          </a:p>
          <a:p>
            <a:pPr algn="l">
              <a:lnSpc>
                <a:spcPts val="5343"/>
              </a:lnSpc>
            </a:pPr>
            <a:r>
              <a:rPr lang="en-US" sz="3816" spc="763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C4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AE5352B-3B23-7D68-6979-984B0EBA1355}"/>
              </a:ext>
            </a:extLst>
          </p:cNvPr>
          <p:cNvSpPr/>
          <p:nvPr/>
        </p:nvSpPr>
        <p:spPr>
          <a:xfrm flipV="1">
            <a:off x="1371600" y="1028700"/>
            <a:ext cx="16154400" cy="17088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247291" y="114617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117885" y="1452976"/>
            <a:ext cx="7924333" cy="5231576"/>
            <a:chOff x="0" y="0"/>
            <a:chExt cx="10565778" cy="697543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253" b="253"/>
            <a:stretch>
              <a:fillRect/>
            </a:stretch>
          </p:blipFill>
          <p:spPr>
            <a:xfrm>
              <a:off x="0" y="0"/>
              <a:ext cx="10565778" cy="6975434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12695246" y="6795682"/>
            <a:ext cx="3127943" cy="3491318"/>
          </a:xfrm>
          <a:custGeom>
            <a:avLst/>
            <a:gdLst/>
            <a:ahLst/>
            <a:cxnLst/>
            <a:rect l="l" t="t" r="r" b="b"/>
            <a:pathLst>
              <a:path w="3127943" h="3491318">
                <a:moveTo>
                  <a:pt x="0" y="0"/>
                </a:moveTo>
                <a:lnTo>
                  <a:pt x="3127943" y="0"/>
                </a:lnTo>
                <a:lnTo>
                  <a:pt x="3127943" y="3491318"/>
                </a:lnTo>
                <a:lnTo>
                  <a:pt x="0" y="3491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78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7291" y="1818413"/>
            <a:ext cx="9689399" cy="3148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3"/>
              </a:lnSpc>
              <a:spcBef>
                <a:spcPct val="0"/>
              </a:spcBef>
            </a:pPr>
            <a:r>
              <a:rPr lang="en-US" sz="1659" u="sng">
                <a:solidFill>
                  <a:srgbClr val="504C4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What's Working:</a:t>
            </a:r>
          </a:p>
          <a:p>
            <a:pPr algn="l">
              <a:lnSpc>
                <a:spcPts val="2323"/>
              </a:lnSpc>
              <a:spcBef>
                <a:spcPct val="0"/>
              </a:spcBef>
            </a:pPr>
            <a:endParaRPr lang="en-US" sz="1659" u="sng">
              <a:solidFill>
                <a:srgbClr val="504C4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marL="358393" lvl="1" indent="-179197" algn="l">
              <a:lnSpc>
                <a:spcPts val="2323"/>
              </a:lnSpc>
              <a:spcBef>
                <a:spcPct val="0"/>
              </a:spcBef>
              <a:buFont typeface="Arial"/>
              <a:buChar char="•"/>
            </a:pPr>
            <a:r>
              <a:rPr lang="en-US" sz="1659">
                <a:solidFill>
                  <a:srgbClr val="504C4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Distributed population</a:t>
            </a:r>
            <a:r>
              <a:rPr lang="en-US" sz="1659">
                <a:solidFill>
                  <a:srgbClr val="504C44"/>
                </a:solidFill>
                <a:latin typeface="Public Sans"/>
                <a:ea typeface="Public Sans"/>
                <a:cs typeface="Public Sans"/>
                <a:sym typeface="Public Sans"/>
              </a:rPr>
              <a:t>: Good dispersion in terms of global engagement comprising users from various countries and sources (Google, Facebook, Twitter, LinkedIn, etc).</a:t>
            </a:r>
          </a:p>
          <a:p>
            <a:pPr algn="l">
              <a:lnSpc>
                <a:spcPts val="2323"/>
              </a:lnSpc>
              <a:spcBef>
                <a:spcPct val="0"/>
              </a:spcBef>
            </a:pPr>
            <a:endParaRPr lang="en-US" sz="1659">
              <a:solidFill>
                <a:srgbClr val="504C4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58393" lvl="1" indent="-179197" algn="l">
              <a:lnSpc>
                <a:spcPts val="2323"/>
              </a:lnSpc>
              <a:spcBef>
                <a:spcPct val="0"/>
              </a:spcBef>
              <a:buFont typeface="Arial"/>
              <a:buChar char="•"/>
            </a:pPr>
            <a:r>
              <a:rPr lang="en-US" sz="1659">
                <a:solidFill>
                  <a:srgbClr val="504C4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High ‘Nurture’ leads</a:t>
            </a:r>
            <a:r>
              <a:rPr lang="en-US" sz="1659">
                <a:solidFill>
                  <a:srgbClr val="504C44"/>
                </a:solidFill>
                <a:latin typeface="Public Sans"/>
                <a:ea typeface="Public Sans"/>
                <a:cs typeface="Public Sans"/>
                <a:sym typeface="Public Sans"/>
              </a:rPr>
              <a:t>: high number of Nurture leads indicate user’s interest in moving to further stages in the market sales funnel thereby leading to possible conversions.</a:t>
            </a:r>
          </a:p>
          <a:p>
            <a:pPr algn="l">
              <a:lnSpc>
                <a:spcPts val="2323"/>
              </a:lnSpc>
              <a:spcBef>
                <a:spcPct val="0"/>
              </a:spcBef>
            </a:pPr>
            <a:endParaRPr lang="en-US" sz="1659">
              <a:solidFill>
                <a:srgbClr val="504C4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58393" lvl="1" indent="-179197" algn="l">
              <a:lnSpc>
                <a:spcPts val="2323"/>
              </a:lnSpc>
              <a:spcBef>
                <a:spcPct val="0"/>
              </a:spcBef>
              <a:buFont typeface="Arial"/>
              <a:buChar char="•"/>
            </a:pPr>
            <a:r>
              <a:rPr lang="en-US" sz="1659">
                <a:solidFill>
                  <a:srgbClr val="504C4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High Page views: </a:t>
            </a:r>
            <a:r>
              <a:rPr lang="en-US" sz="1659">
                <a:solidFill>
                  <a:srgbClr val="504C44"/>
                </a:solidFill>
                <a:latin typeface="Public Sans"/>
                <a:ea typeface="Public Sans"/>
                <a:cs typeface="Public Sans"/>
                <a:sym typeface="Public Sans"/>
              </a:rPr>
              <a:t> avg page views for each campaign is comparatively good (402-9280), given the dataset size, which can be tapped to lead to more possible conversions. </a:t>
            </a:r>
          </a:p>
          <a:p>
            <a:pPr algn="l">
              <a:lnSpc>
                <a:spcPts val="2323"/>
              </a:lnSpc>
              <a:spcBef>
                <a:spcPct val="0"/>
              </a:spcBef>
            </a:pPr>
            <a:endParaRPr lang="en-US" sz="1659">
              <a:solidFill>
                <a:srgbClr val="504C44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47291" y="422275"/>
            <a:ext cx="1743959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700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CAMPAIGN PERFORMANCE ANALYSIS - CONTD..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7291" y="5650740"/>
            <a:ext cx="9689388" cy="4104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5"/>
              </a:lnSpc>
              <a:spcBef>
                <a:spcPct val="0"/>
              </a:spcBef>
            </a:pPr>
            <a:r>
              <a:rPr lang="en-US" sz="1661" u="sng" dirty="0">
                <a:solidFill>
                  <a:srgbClr val="504C4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What's Not Working:</a:t>
            </a:r>
          </a:p>
          <a:p>
            <a:pPr algn="l">
              <a:lnSpc>
                <a:spcPts val="2325"/>
              </a:lnSpc>
              <a:spcBef>
                <a:spcPct val="0"/>
              </a:spcBef>
            </a:pPr>
            <a:endParaRPr lang="en-US" sz="1661" u="sng" dirty="0">
              <a:solidFill>
                <a:srgbClr val="504C4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marL="358633" lvl="1" indent="-179317" algn="l">
              <a:lnSpc>
                <a:spcPts val="2325"/>
              </a:lnSpc>
              <a:spcBef>
                <a:spcPct val="0"/>
              </a:spcBef>
              <a:buFont typeface="Arial"/>
              <a:buChar char="•"/>
            </a:pPr>
            <a:r>
              <a:rPr lang="en-US" sz="1661" dirty="0">
                <a:solidFill>
                  <a:srgbClr val="504C4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High Bounce rates</a:t>
            </a:r>
            <a:r>
              <a:rPr lang="en-US" sz="1661" dirty="0">
                <a:solidFill>
                  <a:srgbClr val="504C44"/>
                </a:solidFill>
                <a:latin typeface="Public Sans"/>
                <a:ea typeface="Public Sans"/>
                <a:cs typeface="Public Sans"/>
                <a:sym typeface="Public Sans"/>
              </a:rPr>
              <a:t>: high average bounce rate across all campaigns suggests lower user attention span on the portal. UI restructuring (button placement, catchy title, etc.) could help.</a:t>
            </a:r>
          </a:p>
          <a:p>
            <a:pPr algn="l">
              <a:lnSpc>
                <a:spcPts val="2325"/>
              </a:lnSpc>
              <a:spcBef>
                <a:spcPct val="0"/>
              </a:spcBef>
            </a:pPr>
            <a:endParaRPr lang="en-US" sz="1661" dirty="0">
              <a:solidFill>
                <a:srgbClr val="504C4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58633" lvl="1" indent="-179317" algn="l">
              <a:lnSpc>
                <a:spcPts val="2325"/>
              </a:lnSpc>
              <a:spcBef>
                <a:spcPct val="0"/>
              </a:spcBef>
              <a:buFont typeface="Arial"/>
              <a:buChar char="•"/>
            </a:pPr>
            <a:r>
              <a:rPr lang="en-US" sz="1661" dirty="0">
                <a:solidFill>
                  <a:srgbClr val="504C4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High ‘Disqualified’ leads: </a:t>
            </a:r>
            <a:r>
              <a:rPr lang="en-US" sz="1661" dirty="0">
                <a:solidFill>
                  <a:srgbClr val="504C44"/>
                </a:solidFill>
                <a:latin typeface="Public Sans"/>
                <a:ea typeface="Public Sans"/>
                <a:cs typeface="Public Sans"/>
                <a:sym typeface="Public Sans"/>
              </a:rPr>
              <a:t>very high no of lost leads under ‘Disqualified’ and ‘Unsubscribed’ categories, targeting these segments should be prioritized.</a:t>
            </a:r>
          </a:p>
          <a:p>
            <a:pPr algn="l">
              <a:lnSpc>
                <a:spcPts val="2325"/>
              </a:lnSpc>
              <a:spcBef>
                <a:spcPct val="0"/>
              </a:spcBef>
            </a:pPr>
            <a:endParaRPr lang="en-US" sz="1661" dirty="0">
              <a:solidFill>
                <a:srgbClr val="504C4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58633" lvl="1" indent="-179317" algn="l">
              <a:lnSpc>
                <a:spcPts val="2325"/>
              </a:lnSpc>
              <a:spcBef>
                <a:spcPct val="0"/>
              </a:spcBef>
              <a:buFont typeface="Arial"/>
              <a:buChar char="•"/>
            </a:pPr>
            <a:r>
              <a:rPr lang="en-US" sz="1661" dirty="0">
                <a:solidFill>
                  <a:srgbClr val="504C4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Hindered Source Effectiveness</a:t>
            </a:r>
            <a:r>
              <a:rPr lang="en-US" sz="1661" dirty="0">
                <a:solidFill>
                  <a:srgbClr val="504C44"/>
                </a:solidFill>
                <a:latin typeface="Public Sans"/>
                <a:ea typeface="Public Sans"/>
                <a:cs typeface="Public Sans"/>
                <a:sym typeface="Public Sans"/>
              </a:rPr>
              <a:t>: lots of high conversion leads have missing source information. Its crucial to identify marketing areas for highest-performing sources.</a:t>
            </a:r>
          </a:p>
          <a:p>
            <a:pPr algn="l">
              <a:lnSpc>
                <a:spcPts val="2325"/>
              </a:lnSpc>
              <a:spcBef>
                <a:spcPct val="0"/>
              </a:spcBef>
            </a:pPr>
            <a:endParaRPr lang="en-US" sz="1661" dirty="0">
              <a:solidFill>
                <a:srgbClr val="504C4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58633" lvl="1" indent="-179317" algn="l">
              <a:lnSpc>
                <a:spcPts val="2325"/>
              </a:lnSpc>
              <a:spcBef>
                <a:spcPct val="0"/>
              </a:spcBef>
              <a:buFont typeface="Arial"/>
              <a:buChar char="•"/>
            </a:pPr>
            <a:r>
              <a:rPr lang="en-US" sz="1661" dirty="0">
                <a:solidFill>
                  <a:srgbClr val="504C4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Low segmental optimization</a:t>
            </a:r>
            <a:r>
              <a:rPr lang="en-US" sz="1661" dirty="0">
                <a:solidFill>
                  <a:srgbClr val="504C44"/>
                </a:solidFill>
                <a:latin typeface="Public Sans"/>
                <a:ea typeface="Public Sans"/>
                <a:cs typeface="Public Sans"/>
                <a:sym typeface="Public Sans"/>
              </a:rPr>
              <a:t>: owing to the low average time spent on the pages, there’s not much customer-centric content on the campaign pages, which must be tailored.</a:t>
            </a:r>
          </a:p>
          <a:p>
            <a:pPr algn="l">
              <a:lnSpc>
                <a:spcPts val="2325"/>
              </a:lnSpc>
              <a:spcBef>
                <a:spcPct val="0"/>
              </a:spcBef>
            </a:pPr>
            <a:endParaRPr lang="en-US" sz="1661" dirty="0">
              <a:solidFill>
                <a:srgbClr val="504C44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38138" y="96202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994319" y="1642227"/>
            <a:ext cx="8783410" cy="6829150"/>
            <a:chOff x="0" y="0"/>
            <a:chExt cx="11711213" cy="910553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51" r="51"/>
            <a:stretch>
              <a:fillRect/>
            </a:stretch>
          </p:blipFill>
          <p:spPr>
            <a:xfrm>
              <a:off x="0" y="0"/>
              <a:ext cx="11711213" cy="9105533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338138" y="1594602"/>
            <a:ext cx="8482040" cy="797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4"/>
              </a:lnSpc>
              <a:spcBef>
                <a:spcPct val="0"/>
              </a:spcBef>
            </a:pPr>
            <a:r>
              <a:rPr lang="en-US" sz="1867" dirty="0">
                <a:solidFill>
                  <a:srgbClr val="504C4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Campaign 1:  FY19_IOT_Robotics_Whitepaper_OSconsiderations</a:t>
            </a:r>
          </a:p>
          <a:p>
            <a:pPr algn="l">
              <a:lnSpc>
                <a:spcPts val="2614"/>
              </a:lnSpc>
              <a:spcBef>
                <a:spcPct val="0"/>
              </a:spcBef>
            </a:pPr>
            <a:endParaRPr lang="en-US" sz="1867" dirty="0">
              <a:solidFill>
                <a:srgbClr val="504C4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marL="403207" lvl="1" indent="-201604" algn="l">
              <a:lnSpc>
                <a:spcPts val="2614"/>
              </a:lnSpc>
              <a:spcBef>
                <a:spcPct val="0"/>
              </a:spcBef>
              <a:buFont typeface="Arial"/>
              <a:buChar char="•"/>
            </a:pPr>
            <a:r>
              <a:rPr lang="en-US" sz="1867" dirty="0">
                <a:solidFill>
                  <a:srgbClr val="504C44"/>
                </a:solidFill>
                <a:latin typeface="Public Sans"/>
                <a:ea typeface="Public Sans"/>
                <a:cs typeface="Public Sans"/>
                <a:sym typeface="Public Sans"/>
              </a:rPr>
              <a:t>Pros: 2nd least no of ‘Disqualified’ leads (155)</a:t>
            </a:r>
          </a:p>
          <a:p>
            <a:pPr marL="403207" lvl="1" indent="-201604" algn="l">
              <a:lnSpc>
                <a:spcPts val="2614"/>
              </a:lnSpc>
              <a:spcBef>
                <a:spcPct val="0"/>
              </a:spcBef>
              <a:buFont typeface="Arial"/>
              <a:buChar char="•"/>
            </a:pPr>
            <a:r>
              <a:rPr lang="en-US" sz="1867" dirty="0">
                <a:solidFill>
                  <a:srgbClr val="504C44"/>
                </a:solidFill>
                <a:latin typeface="Public Sans"/>
                <a:ea typeface="Public Sans"/>
                <a:cs typeface="Public Sans"/>
                <a:sym typeface="Public Sans"/>
              </a:rPr>
              <a:t>Cons: 3rd in page views, bounce rate, and leads</a:t>
            </a:r>
          </a:p>
          <a:p>
            <a:pPr algn="l">
              <a:lnSpc>
                <a:spcPts val="2614"/>
              </a:lnSpc>
              <a:spcBef>
                <a:spcPct val="0"/>
              </a:spcBef>
            </a:pPr>
            <a:endParaRPr lang="en-US" sz="1867" dirty="0">
              <a:solidFill>
                <a:srgbClr val="504C4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614"/>
              </a:lnSpc>
              <a:spcBef>
                <a:spcPct val="0"/>
              </a:spcBef>
            </a:pPr>
            <a:r>
              <a:rPr lang="en-US" sz="1867" dirty="0">
                <a:solidFill>
                  <a:srgbClr val="504C4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Campaign 2: CY20_IOT_Robotics_Whitepaper_ROSonrobotics</a:t>
            </a:r>
          </a:p>
          <a:p>
            <a:pPr algn="l">
              <a:lnSpc>
                <a:spcPts val="2614"/>
              </a:lnSpc>
              <a:spcBef>
                <a:spcPct val="0"/>
              </a:spcBef>
            </a:pPr>
            <a:endParaRPr lang="en-US" sz="1867" dirty="0">
              <a:solidFill>
                <a:srgbClr val="504C4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marL="403207" lvl="1" indent="-201604" algn="l">
              <a:lnSpc>
                <a:spcPts val="2614"/>
              </a:lnSpc>
              <a:spcBef>
                <a:spcPct val="0"/>
              </a:spcBef>
              <a:buFont typeface="Arial"/>
              <a:buChar char="•"/>
            </a:pPr>
            <a:r>
              <a:rPr lang="en-US" sz="1867" dirty="0">
                <a:solidFill>
                  <a:srgbClr val="504C44"/>
                </a:solidFill>
                <a:latin typeface="Public Sans"/>
                <a:ea typeface="Public Sans"/>
                <a:cs typeface="Public Sans"/>
                <a:sym typeface="Public Sans"/>
              </a:rPr>
              <a:t>Pros: Least no of ‘Disqualified’ leads (60), 2nd in highest convertible leads (MQL, SQL, Opportunity)</a:t>
            </a:r>
          </a:p>
          <a:p>
            <a:pPr marL="403207" lvl="1" indent="-201604" algn="l">
              <a:lnSpc>
                <a:spcPts val="2614"/>
              </a:lnSpc>
              <a:buFont typeface="Arial"/>
              <a:buChar char="•"/>
            </a:pPr>
            <a:r>
              <a:rPr lang="en-US" sz="1867" dirty="0">
                <a:solidFill>
                  <a:srgbClr val="504C44"/>
                </a:solidFill>
                <a:latin typeface="Public Sans"/>
                <a:ea typeface="Public Sans"/>
                <a:cs typeface="Public Sans"/>
                <a:sym typeface="Public Sans"/>
              </a:rPr>
              <a:t>Cons: Least page views and overall leads</a:t>
            </a:r>
          </a:p>
          <a:p>
            <a:pPr algn="l">
              <a:lnSpc>
                <a:spcPts val="2614"/>
              </a:lnSpc>
            </a:pPr>
            <a:endParaRPr lang="en-US" sz="1867" dirty="0">
              <a:solidFill>
                <a:srgbClr val="504C4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614"/>
              </a:lnSpc>
              <a:spcBef>
                <a:spcPct val="0"/>
              </a:spcBef>
            </a:pPr>
            <a:r>
              <a:rPr lang="en-US" sz="1867" dirty="0">
                <a:solidFill>
                  <a:srgbClr val="504C4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Campaign 3: CY21_IOT_Robotics_T1_WP_ROSDocker</a:t>
            </a:r>
          </a:p>
          <a:p>
            <a:pPr algn="l">
              <a:lnSpc>
                <a:spcPts val="2614"/>
              </a:lnSpc>
              <a:spcBef>
                <a:spcPct val="0"/>
              </a:spcBef>
            </a:pPr>
            <a:endParaRPr lang="en-US" sz="1867" dirty="0">
              <a:solidFill>
                <a:srgbClr val="504C4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marL="403207" lvl="1" indent="-201604" algn="l">
              <a:lnSpc>
                <a:spcPts val="2614"/>
              </a:lnSpc>
              <a:spcBef>
                <a:spcPct val="0"/>
              </a:spcBef>
              <a:buFont typeface="Arial"/>
              <a:buChar char="•"/>
            </a:pPr>
            <a:r>
              <a:rPr lang="en-US" sz="1867" dirty="0">
                <a:solidFill>
                  <a:srgbClr val="504C44"/>
                </a:solidFill>
                <a:latin typeface="Public Sans"/>
                <a:ea typeface="Public Sans"/>
                <a:cs typeface="Public Sans"/>
                <a:sym typeface="Public Sans"/>
              </a:rPr>
              <a:t>Pros: Best performer in page views (37122) and no of leads (1539)</a:t>
            </a:r>
          </a:p>
          <a:p>
            <a:pPr marL="403207" lvl="1" indent="-201604" algn="l">
              <a:lnSpc>
                <a:spcPts val="2614"/>
              </a:lnSpc>
              <a:spcBef>
                <a:spcPct val="0"/>
              </a:spcBef>
              <a:buFont typeface="Arial"/>
              <a:buChar char="•"/>
            </a:pPr>
            <a:r>
              <a:rPr lang="en-US" sz="1867" dirty="0">
                <a:solidFill>
                  <a:srgbClr val="504C44"/>
                </a:solidFill>
                <a:latin typeface="Public Sans"/>
                <a:ea typeface="Public Sans"/>
                <a:cs typeface="Public Sans"/>
                <a:sym typeface="Public Sans"/>
              </a:rPr>
              <a:t>Cons: Highest no of ‘Disqualified’ leads</a:t>
            </a:r>
          </a:p>
          <a:p>
            <a:pPr algn="l">
              <a:lnSpc>
                <a:spcPts val="2614"/>
              </a:lnSpc>
              <a:spcBef>
                <a:spcPct val="0"/>
              </a:spcBef>
            </a:pPr>
            <a:endParaRPr lang="en-US" sz="1867" dirty="0">
              <a:solidFill>
                <a:srgbClr val="504C4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614"/>
              </a:lnSpc>
              <a:spcBef>
                <a:spcPct val="0"/>
              </a:spcBef>
            </a:pPr>
            <a:r>
              <a:rPr lang="en-US" sz="1867" dirty="0">
                <a:solidFill>
                  <a:srgbClr val="504C4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Campaign 4: CY21_IOT_Robotics_Whitepaper_ROSESM</a:t>
            </a:r>
          </a:p>
          <a:p>
            <a:pPr algn="l">
              <a:lnSpc>
                <a:spcPts val="2614"/>
              </a:lnSpc>
              <a:spcBef>
                <a:spcPct val="0"/>
              </a:spcBef>
            </a:pPr>
            <a:endParaRPr lang="en-US" sz="1867" dirty="0">
              <a:solidFill>
                <a:srgbClr val="504C4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marL="403207" lvl="1" indent="-201604" algn="l">
              <a:lnSpc>
                <a:spcPts val="2614"/>
              </a:lnSpc>
              <a:spcBef>
                <a:spcPct val="0"/>
              </a:spcBef>
              <a:buFont typeface="Arial"/>
              <a:buChar char="•"/>
            </a:pPr>
            <a:r>
              <a:rPr lang="en-US" sz="1867" dirty="0">
                <a:solidFill>
                  <a:srgbClr val="504C44"/>
                </a:solidFill>
                <a:latin typeface="Public Sans"/>
                <a:ea typeface="Public Sans"/>
                <a:cs typeface="Public Sans"/>
                <a:sym typeface="Public Sans"/>
              </a:rPr>
              <a:t>Pros: 2nd best campaign in page views (495) and no of leads (9630)</a:t>
            </a:r>
          </a:p>
          <a:p>
            <a:pPr marL="403207" lvl="1" indent="-201604" algn="l">
              <a:lnSpc>
                <a:spcPts val="2614"/>
              </a:lnSpc>
              <a:spcBef>
                <a:spcPct val="0"/>
              </a:spcBef>
              <a:buFont typeface="Arial"/>
              <a:buChar char="•"/>
            </a:pPr>
            <a:r>
              <a:rPr lang="en-US" sz="1867" dirty="0">
                <a:solidFill>
                  <a:srgbClr val="504C44"/>
                </a:solidFill>
                <a:latin typeface="Public Sans"/>
                <a:ea typeface="Public Sans"/>
                <a:cs typeface="Public Sans"/>
                <a:sym typeface="Public Sans"/>
              </a:rPr>
              <a:t>Cons: Least no of ‘Convertible’ Leads (MQL, SQL, Opportunity)</a:t>
            </a:r>
          </a:p>
          <a:p>
            <a:pPr algn="l">
              <a:lnSpc>
                <a:spcPts val="2614"/>
              </a:lnSpc>
              <a:spcBef>
                <a:spcPct val="0"/>
              </a:spcBef>
            </a:pPr>
            <a:endParaRPr lang="en-US" sz="1867" dirty="0">
              <a:solidFill>
                <a:srgbClr val="504C4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614"/>
              </a:lnSpc>
              <a:spcBef>
                <a:spcPct val="0"/>
              </a:spcBef>
            </a:pPr>
            <a:endParaRPr lang="en-US" sz="1867" dirty="0">
              <a:solidFill>
                <a:srgbClr val="504C4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614"/>
              </a:lnSpc>
              <a:spcBef>
                <a:spcPct val="0"/>
              </a:spcBef>
            </a:pPr>
            <a:endParaRPr lang="en-US" sz="1867" dirty="0">
              <a:solidFill>
                <a:srgbClr val="504C44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614"/>
              </a:lnSpc>
              <a:spcBef>
                <a:spcPct val="0"/>
              </a:spcBef>
            </a:pPr>
            <a:endParaRPr lang="en-US" sz="1867" dirty="0">
              <a:solidFill>
                <a:srgbClr val="504C44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8138" y="355600"/>
            <a:ext cx="1743959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700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CAMPAIGN PERFORMANCE ANALYSIS - CONTD..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97593" y="932367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0" y="2907242"/>
            <a:ext cx="4141377" cy="849540"/>
            <a:chOff x="0" y="0"/>
            <a:chExt cx="5521837" cy="1132720"/>
          </a:xfrm>
        </p:grpSpPr>
        <p:sp>
          <p:nvSpPr>
            <p:cNvPr id="4" name="Freeform 4"/>
            <p:cNvSpPr/>
            <p:nvPr/>
          </p:nvSpPr>
          <p:spPr>
            <a:xfrm rot="-1764626">
              <a:off x="95638" y="213925"/>
              <a:ext cx="1045510" cy="663899"/>
            </a:xfrm>
            <a:custGeom>
              <a:avLst/>
              <a:gdLst/>
              <a:ahLst/>
              <a:cxnLst/>
              <a:rect l="l" t="t" r="r" b="b"/>
              <a:pathLst>
                <a:path w="1045510" h="663899">
                  <a:moveTo>
                    <a:pt x="0" y="0"/>
                  </a:moveTo>
                  <a:lnTo>
                    <a:pt x="1045510" y="0"/>
                  </a:lnTo>
                  <a:lnTo>
                    <a:pt x="1045510" y="663899"/>
                  </a:lnTo>
                  <a:lnTo>
                    <a:pt x="0" y="663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044550" y="409580"/>
              <a:ext cx="4477286" cy="723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30"/>
                </a:lnSpc>
              </a:pPr>
              <a:r>
                <a:rPr lang="en-US" sz="2231" spc="11">
                  <a:solidFill>
                    <a:srgbClr val="2B2C30"/>
                  </a:solidFill>
                  <a:latin typeface="Playfair Display Italics"/>
                  <a:ea typeface="Playfair Display Italics"/>
                  <a:cs typeface="Playfair Display Italics"/>
                  <a:sym typeface="Playfair Display Italics"/>
                </a:rPr>
                <a:t>CY21_IOT_Robotics_T1_WP_ROSDocker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118100" y="3227862"/>
            <a:ext cx="3761659" cy="30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74"/>
              </a:lnSpc>
            </a:pPr>
            <a:r>
              <a:rPr lang="en-US" sz="2499" spc="12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Best months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97092" y="3227862"/>
            <a:ext cx="3761659" cy="30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74"/>
              </a:lnSpc>
            </a:pPr>
            <a:r>
              <a:rPr lang="en-US" sz="2499" spc="12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For better converts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4918" y="2506736"/>
            <a:ext cx="377395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#1 Campaign - C3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05807" y="2455575"/>
            <a:ext cx="377395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Nov and Dec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84800" y="2455575"/>
            <a:ext cx="472645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Mon, Wed, Weekend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64053" y="6971818"/>
            <a:ext cx="3761659" cy="30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74"/>
              </a:lnSpc>
            </a:pPr>
            <a:r>
              <a:rPr lang="en-US" sz="2499" spc="12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Highest lost leads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51761" y="6199531"/>
            <a:ext cx="377395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Thursday, Tuesday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4918" y="3895604"/>
            <a:ext cx="3773952" cy="199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C3 emerged as the most effective campaign in generating opportunistic and overall leads, with a good mix of paid, organic, and unknown lead sources. </a:t>
            </a:r>
          </a:p>
          <a:p>
            <a:pPr algn="l">
              <a:lnSpc>
                <a:spcPts val="2659"/>
              </a:lnSpc>
            </a:pPr>
            <a:endParaRPr lang="en-US" sz="1899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105807" y="3711092"/>
            <a:ext cx="3772057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November and December are top-performing months going by campaign joining dates and page viewing dates. </a:t>
            </a:r>
          </a:p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May, July, Sept, Aug, Oct are relatively slower months.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97092" y="3710462"/>
            <a:ext cx="3772057" cy="124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Weekends fared better for sales leads, and Monday, Wed, Fri performed better for Opportunities and Marketing Qualified </a:t>
            </a:r>
            <a:r>
              <a:rPr lang="en-US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L</a:t>
            </a:r>
            <a:r>
              <a:rPr lang="en-US" sz="18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eads.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10177" y="7455048"/>
            <a:ext cx="3767081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Thursday and Tuesday saw the highest number of ‘Disqualified’ and ‘Unsubscribed’ leads.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0488" y="101048"/>
            <a:ext cx="13594398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 BYTES OF INSIGHTS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994886" y="7467269"/>
            <a:ext cx="3761659" cy="30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74"/>
              </a:lnSpc>
            </a:pPr>
            <a:r>
              <a:rPr lang="en-US" sz="2499" spc="12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Optimal page views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226304" y="3254502"/>
            <a:ext cx="3761659" cy="30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74"/>
              </a:lnSpc>
            </a:pPr>
            <a:r>
              <a:rPr lang="en-US" sz="2499" spc="12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Top titles for leads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086757" y="6206369"/>
            <a:ext cx="3704509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1500 - 2500 &amp;  37000-37499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214011" y="2482215"/>
            <a:ext cx="422638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Student, Engineer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145340" y="6971818"/>
            <a:ext cx="3761659" cy="30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74"/>
              </a:lnSpc>
            </a:pPr>
            <a:r>
              <a:rPr lang="en-US" sz="2499" spc="12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Top lead countries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133048" y="6199531"/>
            <a:ext cx="377395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CN, US, IN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017315" y="7826044"/>
            <a:ext cx="3773952" cy="124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The ‘sweet spot’ ranges for optimal number of pageviews for a campaign to secure conversions is 1500-2500 and 37000-37499.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214011" y="3727577"/>
            <a:ext cx="3772057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Top professions which have highest leads for ROS in the dataset.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091465" y="7455049"/>
            <a:ext cx="3767081" cy="124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These countries make the top 4 countries for overall leads, 3rd being the ‘Unknown’ category, making up for the missing data.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37210" y="6978656"/>
            <a:ext cx="3761659" cy="30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74"/>
              </a:lnSpc>
            </a:pPr>
            <a:r>
              <a:rPr lang="en-US" sz="2499" spc="12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Needs more work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24918" y="6206369"/>
            <a:ext cx="377395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#4 Campaign C1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24918" y="7461886"/>
            <a:ext cx="3772057" cy="253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Campaigns 1 &amp; 2 –(FY19_IOT_Robotics_Whitepaper_Osconsiderations</a:t>
            </a:r>
            <a:r>
              <a:rPr lang="en-US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18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and </a:t>
            </a:r>
            <a:r>
              <a:rPr lang="en-US" sz="1800" spc="8" dirty="0">
                <a:solidFill>
                  <a:srgbClr val="2B2C30"/>
                </a:solidFill>
                <a:latin typeface="Public Sans" panose="020B0604020202020204" charset="0"/>
                <a:ea typeface="Playfair Display Bold"/>
                <a:cs typeface="Playfair Display Bold"/>
                <a:sym typeface="Playfair Display Bold"/>
              </a:rPr>
              <a:t>CY20_IOT_Robotics_Whitepaper_ROSonrobotics)</a:t>
            </a:r>
            <a:r>
              <a:rPr lang="en-US" sz="1800" dirty="0">
                <a:solidFill>
                  <a:srgbClr val="2B2C30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 </a:t>
            </a:r>
            <a:r>
              <a:rPr lang="en-US" sz="18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relatively fared similarly poorly throughout all the metrics of effectives - page views, leads, successful conversions, etc.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97593" y="1399721"/>
            <a:ext cx="2260791" cy="71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000" u="sng" spc="15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Campaign Performance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118100" y="1399721"/>
            <a:ext cx="4105061" cy="71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000" u="sng" spc="15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Seasonality and Exposure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697092" y="1399721"/>
            <a:ext cx="2113908" cy="710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000" u="sng" spc="15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Hot/Cold </a:t>
            </a:r>
          </a:p>
          <a:p>
            <a:pPr algn="l">
              <a:lnSpc>
                <a:spcPts val="2730"/>
              </a:lnSpc>
            </a:pPr>
            <a:r>
              <a:rPr lang="en-US" sz="3000" u="sng" spc="15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Days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226304" y="1407002"/>
            <a:ext cx="3773952" cy="692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000" u="sng" spc="15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Social </a:t>
            </a:r>
          </a:p>
          <a:p>
            <a:pPr algn="l">
              <a:lnSpc>
                <a:spcPts val="2730"/>
              </a:lnSpc>
            </a:pPr>
            <a:r>
              <a:rPr lang="en-US" sz="3000" u="sng" spc="15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Demographics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444919" y="1263632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9708299" y="2232657"/>
            <a:ext cx="8579701" cy="7384090"/>
          </a:xfrm>
          <a:custGeom>
            <a:avLst/>
            <a:gdLst/>
            <a:ahLst/>
            <a:cxnLst/>
            <a:rect l="l" t="t" r="r" b="b"/>
            <a:pathLst>
              <a:path w="8579701" h="7384090">
                <a:moveTo>
                  <a:pt x="0" y="0"/>
                </a:moveTo>
                <a:lnTo>
                  <a:pt x="8579701" y="0"/>
                </a:lnTo>
                <a:lnTo>
                  <a:pt x="8579701" y="7384091"/>
                </a:lnTo>
                <a:lnTo>
                  <a:pt x="0" y="738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44919" y="1760392"/>
            <a:ext cx="8848623" cy="2013408"/>
            <a:chOff x="0" y="0"/>
            <a:chExt cx="11798163" cy="2684544"/>
          </a:xfrm>
        </p:grpSpPr>
        <p:sp>
          <p:nvSpPr>
            <p:cNvPr id="5" name="TextBox 5"/>
            <p:cNvSpPr txBox="1"/>
            <p:nvPr/>
          </p:nvSpPr>
          <p:spPr>
            <a:xfrm>
              <a:off x="0" y="-57150"/>
              <a:ext cx="11798163" cy="571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66"/>
                </a:lnSpc>
              </a:pPr>
              <a:r>
                <a:rPr lang="en-US" sz="2547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Improve data quality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63471"/>
              <a:ext cx="11798163" cy="2021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73266" lvl="1" indent="-186633" algn="l">
                <a:lnSpc>
                  <a:spcPts val="2420"/>
                </a:lnSpc>
                <a:buFont typeface="Arial"/>
                <a:buChar char="•"/>
              </a:pPr>
              <a:r>
                <a:rPr lang="en-US" sz="1728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Streamline data collection pipelines to capture qualitative data for critical fields (lead sources, country, industry, etc.) </a:t>
              </a:r>
            </a:p>
            <a:p>
              <a:pPr marL="373266" lvl="1" indent="-186633" algn="l">
                <a:lnSpc>
                  <a:spcPts val="2420"/>
                </a:lnSpc>
                <a:buFont typeface="Arial"/>
                <a:buChar char="•"/>
              </a:pPr>
              <a:r>
                <a:rPr lang="en-US" sz="1728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Improve industry specific data to target domain-specific demand for ROS.</a:t>
              </a:r>
            </a:p>
            <a:p>
              <a:pPr algn="l">
                <a:lnSpc>
                  <a:spcPts val="2420"/>
                </a:lnSpc>
              </a:pPr>
              <a:endParaRPr lang="en-US" sz="1728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l">
                <a:lnSpc>
                  <a:spcPts val="2420"/>
                </a:lnSpc>
              </a:pPr>
              <a:endParaRPr lang="en-US" sz="1728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44919" y="3667647"/>
            <a:ext cx="8699081" cy="1761363"/>
            <a:chOff x="0" y="0"/>
            <a:chExt cx="11598775" cy="2348484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11598775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Content optimization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33849"/>
              <a:ext cx="11598775" cy="1614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73508" lvl="1" indent="-186754" algn="l">
                <a:lnSpc>
                  <a:spcPts val="2422"/>
                </a:lnSpc>
                <a:buFont typeface="Arial"/>
                <a:buChar char="•"/>
              </a:pPr>
              <a:r>
                <a:rPr lang="en-US" sz="1730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Based on the average time spent on pages, adjust the content to enhance segmented user engagement. </a:t>
              </a:r>
            </a:p>
            <a:p>
              <a:pPr marL="373508" lvl="1" indent="-186754" algn="l">
                <a:lnSpc>
                  <a:spcPts val="2422"/>
                </a:lnSpc>
                <a:buFont typeface="Arial"/>
                <a:buChar char="•"/>
              </a:pPr>
              <a:r>
                <a:rPr lang="en-US" sz="1730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For pages with high bounce rates and low time on page, consider revising the content to better match user expectations.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44919" y="5877130"/>
            <a:ext cx="8848623" cy="1736617"/>
            <a:chOff x="0" y="0"/>
            <a:chExt cx="11798163" cy="231548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66675"/>
              <a:ext cx="11798163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Source effectiveness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00854"/>
              <a:ext cx="11798163" cy="1614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73508" lvl="1" indent="-186754" algn="l">
                <a:lnSpc>
                  <a:spcPts val="2422"/>
                </a:lnSpc>
                <a:buFont typeface="Arial"/>
                <a:buChar char="•"/>
              </a:pPr>
              <a:r>
                <a:rPr lang="en-US" sz="173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Evaluate lead_source to identify which channels are driving the most conversions. </a:t>
              </a:r>
            </a:p>
            <a:p>
              <a:pPr marL="373508" lvl="1" indent="-186754" algn="l">
                <a:lnSpc>
                  <a:spcPts val="2422"/>
                </a:lnSpc>
                <a:buFont typeface="Arial"/>
                <a:buChar char="•"/>
              </a:pPr>
              <a:r>
                <a:rPr lang="en-US" sz="173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Focus marketing spend on the highest-performing sources.</a:t>
              </a:r>
            </a:p>
            <a:p>
              <a:pPr algn="l">
                <a:lnSpc>
                  <a:spcPts val="2422"/>
                </a:lnSpc>
              </a:pPr>
              <a:endParaRPr lang="en-US" sz="173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l">
                <a:lnSpc>
                  <a:spcPts val="2422"/>
                </a:lnSpc>
              </a:pPr>
              <a:endParaRPr lang="en-US" sz="173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20204" y="588981"/>
            <a:ext cx="13594398" cy="66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RECOMMENDATIONS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44919" y="7671232"/>
            <a:ext cx="9263380" cy="2358372"/>
            <a:chOff x="0" y="0"/>
            <a:chExt cx="12351174" cy="314449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57150"/>
              <a:ext cx="12351174" cy="610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5"/>
                </a:lnSpc>
              </a:pPr>
              <a:r>
                <a:rPr lang="en-US" sz="2739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Leverage Seasonality trends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17061"/>
              <a:ext cx="12351174" cy="2427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73508" lvl="1" indent="-186754" algn="l">
                <a:lnSpc>
                  <a:spcPts val="2422"/>
                </a:lnSpc>
                <a:buFont typeface="Arial"/>
                <a:buChar char="•"/>
              </a:pPr>
              <a:r>
                <a:rPr lang="en-US" sz="1730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Customized content centered on seasonality theme may attract conversions.</a:t>
              </a:r>
            </a:p>
            <a:p>
              <a:pPr marL="373508" lvl="1" indent="-186754" algn="l">
                <a:lnSpc>
                  <a:spcPts val="2422"/>
                </a:lnSpc>
                <a:buFont typeface="Arial"/>
                <a:buChar char="•"/>
              </a:pPr>
              <a:r>
                <a:rPr lang="en-US" sz="1730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Consider allocating more marketing budget to months with higher conversions and engagement (Nov, Dec in this case) to maximize ROI.</a:t>
              </a:r>
            </a:p>
            <a:p>
              <a:pPr marL="373508" lvl="1" indent="-186754" algn="l">
                <a:lnSpc>
                  <a:spcPts val="2422"/>
                </a:lnSpc>
                <a:buFont typeface="Arial"/>
                <a:buChar char="•"/>
              </a:pPr>
              <a:r>
                <a:rPr lang="en-US" sz="1730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Structure subscription offers and discounts for festive months to get people to spend more time on the portal.</a:t>
              </a:r>
            </a:p>
            <a:p>
              <a:pPr algn="l">
                <a:lnSpc>
                  <a:spcPts val="2422"/>
                </a:lnSpc>
              </a:pPr>
              <a:endParaRPr lang="en-US" sz="173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697753"/>
            <a:ext cx="14740466" cy="0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06871" y="2196975"/>
            <a:ext cx="10117330" cy="7735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2"/>
              </a:lnSpc>
            </a:pPr>
            <a:r>
              <a:rPr lang="en-US" sz="2040" spc="10" dirty="0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Additional Data Needed:</a:t>
            </a:r>
          </a:p>
          <a:p>
            <a:pPr algn="l">
              <a:lnSpc>
                <a:spcPts val="2652"/>
              </a:lnSpc>
            </a:pPr>
            <a:endParaRPr lang="en-US" sz="2040" spc="10" dirty="0">
              <a:solidFill>
                <a:srgbClr val="2B2C30"/>
              </a:solidFill>
              <a:latin typeface="Playfair Display Bold"/>
              <a:ea typeface="Playfair Display Bold"/>
              <a:cs typeface="Playfair Display Bold"/>
              <a:sym typeface="Playfair Display Bold"/>
            </a:endParaRPr>
          </a:p>
          <a:p>
            <a:pPr algn="l">
              <a:lnSpc>
                <a:spcPts val="2254"/>
              </a:lnSpc>
            </a:pPr>
            <a:r>
              <a:rPr lang="en-US" sz="1734" u="sng" spc="8" dirty="0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Customer data: </a:t>
            </a:r>
          </a:p>
          <a:p>
            <a:pPr algn="l">
              <a:lnSpc>
                <a:spcPts val="2652"/>
              </a:lnSpc>
            </a:pPr>
            <a:endParaRPr lang="en-US" sz="1734" spc="8" dirty="0">
              <a:solidFill>
                <a:srgbClr val="2B2C30"/>
              </a:solidFill>
              <a:latin typeface="Playfair Display Bold"/>
              <a:ea typeface="Playfair Display Bold"/>
              <a:cs typeface="Playfair Display Bold"/>
              <a:sym typeface="Playfair Display Bold"/>
            </a:endParaRPr>
          </a:p>
          <a:p>
            <a:pPr marL="374490" lvl="1" indent="-187245" algn="l">
              <a:lnSpc>
                <a:spcPts val="2254"/>
              </a:lnSpc>
              <a:buFont typeface="Arial"/>
              <a:buChar char="•"/>
            </a:pPr>
            <a:r>
              <a:rPr lang="en-US" sz="1734" spc="8" dirty="0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Lead Interaction Data</a:t>
            </a:r>
            <a:r>
              <a:rPr lang="en-US" sz="1734" spc="8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: Details on how leads interact with the campaign (e.g., clicks, downloads).</a:t>
            </a:r>
          </a:p>
          <a:p>
            <a:pPr algn="l">
              <a:lnSpc>
                <a:spcPts val="2254"/>
              </a:lnSpc>
            </a:pPr>
            <a:endParaRPr lang="en-US" sz="1734" spc="8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374490" lvl="1" indent="-187245" algn="l">
              <a:lnSpc>
                <a:spcPts val="2254"/>
              </a:lnSpc>
              <a:buFont typeface="Arial"/>
              <a:buChar char="•"/>
            </a:pPr>
            <a:r>
              <a:rPr lang="en-US" sz="1734" spc="8" dirty="0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Lead Score</a:t>
            </a:r>
            <a:r>
              <a:rPr lang="en-US" sz="1734" spc="8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: A calculated value based on various factors to prioritize leads.</a:t>
            </a:r>
          </a:p>
          <a:p>
            <a:pPr algn="l">
              <a:lnSpc>
                <a:spcPts val="2254"/>
              </a:lnSpc>
            </a:pPr>
            <a:endParaRPr lang="en-US" sz="1734" spc="8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374490" lvl="1" indent="-187245" algn="l">
              <a:lnSpc>
                <a:spcPts val="2254"/>
              </a:lnSpc>
              <a:buFont typeface="Arial"/>
              <a:buChar char="•"/>
            </a:pPr>
            <a:r>
              <a:rPr lang="en-US" sz="1734" spc="8" dirty="0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Customer Feedback</a:t>
            </a:r>
            <a:r>
              <a:rPr lang="en-US" sz="1734" spc="8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: Gather direct insights to improve campaign quality.</a:t>
            </a:r>
          </a:p>
          <a:p>
            <a:pPr algn="l">
              <a:lnSpc>
                <a:spcPts val="2254"/>
              </a:lnSpc>
            </a:pPr>
            <a:endParaRPr lang="en-US" sz="1734" spc="8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2254"/>
              </a:lnSpc>
            </a:pPr>
            <a:endParaRPr lang="en-US" sz="1734" spc="8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2254"/>
              </a:lnSpc>
            </a:pPr>
            <a:r>
              <a:rPr lang="en-US" sz="1734" u="sng" spc="8" dirty="0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Revenue Data collection:</a:t>
            </a:r>
          </a:p>
          <a:p>
            <a:pPr algn="l">
              <a:lnSpc>
                <a:spcPts val="2254"/>
              </a:lnSpc>
            </a:pPr>
            <a:endParaRPr lang="en-US" sz="1734" spc="8" dirty="0">
              <a:solidFill>
                <a:srgbClr val="2B2C30"/>
              </a:solidFill>
              <a:latin typeface="Playfair Display Bold"/>
              <a:ea typeface="Playfair Display Bold"/>
              <a:cs typeface="Playfair Display Bold"/>
              <a:sym typeface="Playfair Display Bold"/>
            </a:endParaRPr>
          </a:p>
          <a:p>
            <a:pPr marL="374490" lvl="1" indent="-187245" algn="l">
              <a:lnSpc>
                <a:spcPts val="2254"/>
              </a:lnSpc>
              <a:buFont typeface="Arial"/>
              <a:buChar char="•"/>
            </a:pPr>
            <a:r>
              <a:rPr lang="en-US" sz="1734" spc="8" dirty="0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Campaign Cost:</a:t>
            </a:r>
            <a:r>
              <a:rPr lang="en-US" sz="1734" spc="8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gather pricing related data (e.g., cost-per-campaign) to evaluate cost-effectiveness of the campaigns to track expenses to calculate ROI.</a:t>
            </a:r>
          </a:p>
          <a:p>
            <a:pPr algn="l">
              <a:lnSpc>
                <a:spcPts val="2254"/>
              </a:lnSpc>
            </a:pPr>
            <a:endParaRPr lang="en-US" sz="1734" spc="8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374490" lvl="1" indent="-187245" algn="l">
              <a:lnSpc>
                <a:spcPts val="2254"/>
              </a:lnSpc>
              <a:buFont typeface="Arial"/>
              <a:buChar char="•"/>
            </a:pPr>
            <a:r>
              <a:rPr lang="en-US" sz="1734" spc="8" dirty="0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Customer Lifetime Value (CLTV):</a:t>
            </a:r>
            <a:r>
              <a:rPr lang="en-US" sz="1734" spc="8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Estimate the potential revenue generated by each lead.</a:t>
            </a:r>
          </a:p>
          <a:p>
            <a:pPr algn="l">
              <a:lnSpc>
                <a:spcPts val="2254"/>
              </a:lnSpc>
            </a:pPr>
            <a:endParaRPr lang="en-US" sz="1734" spc="8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2254"/>
              </a:lnSpc>
            </a:pPr>
            <a:endParaRPr lang="en-US" sz="1734" spc="8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2254"/>
              </a:lnSpc>
            </a:pPr>
            <a:endParaRPr lang="en-US" sz="1734" spc="8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2254"/>
              </a:lnSpc>
            </a:pPr>
            <a:endParaRPr lang="en-US" sz="1734" spc="8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2121"/>
              </a:lnSpc>
            </a:pPr>
            <a:endParaRPr lang="en-US" sz="1734" spc="8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2121"/>
              </a:lnSpc>
            </a:pPr>
            <a:endParaRPr lang="en-US" sz="1734" spc="8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2121"/>
              </a:lnSpc>
            </a:pPr>
            <a:endParaRPr lang="en-US" sz="1734" spc="8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2121"/>
              </a:lnSpc>
            </a:pPr>
            <a:endParaRPr lang="en-US" sz="1734" spc="8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2652"/>
              </a:lnSpc>
            </a:pPr>
            <a:endParaRPr lang="en-US" sz="1734" spc="8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331518" y="2206500"/>
            <a:ext cx="6539503" cy="5487007"/>
          </a:xfrm>
          <a:custGeom>
            <a:avLst/>
            <a:gdLst/>
            <a:ahLst/>
            <a:cxnLst/>
            <a:rect l="l" t="t" r="r" b="b"/>
            <a:pathLst>
              <a:path w="6539503" h="5487007">
                <a:moveTo>
                  <a:pt x="0" y="0"/>
                </a:moveTo>
                <a:lnTo>
                  <a:pt x="6539503" y="0"/>
                </a:lnTo>
                <a:lnTo>
                  <a:pt x="6539503" y="5487007"/>
                </a:lnTo>
                <a:lnTo>
                  <a:pt x="0" y="5487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06871" y="660400"/>
            <a:ext cx="1359439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FUTURE DATA ANALYSIS STRATEGIES</a:t>
            </a:r>
          </a:p>
        </p:txBody>
      </p:sp>
      <p:sp>
        <p:nvSpPr>
          <p:cNvPr id="6" name="Freeform 6"/>
          <p:cNvSpPr/>
          <p:nvPr/>
        </p:nvSpPr>
        <p:spPr>
          <a:xfrm>
            <a:off x="5973920" y="2763560"/>
            <a:ext cx="6340159" cy="4759879"/>
          </a:xfrm>
          <a:custGeom>
            <a:avLst/>
            <a:gdLst/>
            <a:ahLst/>
            <a:cxnLst/>
            <a:rect l="l" t="t" r="r" b="b"/>
            <a:pathLst>
              <a:path w="6340159" h="4759879">
                <a:moveTo>
                  <a:pt x="0" y="0"/>
                </a:moveTo>
                <a:lnTo>
                  <a:pt x="6340160" y="0"/>
                </a:lnTo>
                <a:lnTo>
                  <a:pt x="6340160" y="4759880"/>
                </a:lnTo>
                <a:lnTo>
                  <a:pt x="0" y="4759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82366" y="3811083"/>
            <a:ext cx="5827114" cy="349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Case study - A brief summary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46482" y="3492605"/>
            <a:ext cx="1135110" cy="9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46482" y="4702537"/>
            <a:ext cx="1135110" cy="9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82366" y="5021015"/>
            <a:ext cx="5827114" cy="349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Data description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46482" y="5915387"/>
            <a:ext cx="1135110" cy="9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82366" y="6227497"/>
            <a:ext cx="5827114" cy="349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Data pre-processing strategies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46482" y="7128237"/>
            <a:ext cx="1135110" cy="9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21981" y="2163050"/>
            <a:ext cx="9244012" cy="66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TABLE OF 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52437" y="3723418"/>
            <a:ext cx="5827114" cy="349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Statistical testing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78520" y="3492605"/>
            <a:ext cx="1135110" cy="9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13655" y="4929900"/>
            <a:ext cx="5827114" cy="349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Insights &amp; Recommendations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78520" y="4702537"/>
            <a:ext cx="1135110" cy="9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  <a:ea typeface="Inter"/>
                <a:cs typeface="Inter"/>
                <a:sym typeface="Inter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78520" y="5915387"/>
            <a:ext cx="1135110" cy="9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  <a:ea typeface="Inter"/>
                <a:cs typeface="Inter"/>
                <a:sym typeface="Inter"/>
              </a:rPr>
              <a:t>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13655" y="7381018"/>
            <a:ext cx="5827114" cy="349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Conclusion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78520" y="7128237"/>
            <a:ext cx="1135110" cy="9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  <a:ea typeface="Inter"/>
                <a:cs typeface="Inter"/>
                <a:sym typeface="Inter"/>
              </a:rPr>
              <a:t>08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82366" y="7381018"/>
            <a:ext cx="5827114" cy="349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Exploratory Data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13655" y="6136382"/>
            <a:ext cx="5827114" cy="349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  <a:ea typeface="Inter"/>
                <a:cs typeface="Inter"/>
                <a:sym typeface="Inter"/>
              </a:rPr>
              <a:t>Data challenges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728242" y="1598836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7620000" y="4149648"/>
            <a:ext cx="3086100" cy="250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Undertake cross-testing and inferential statistical analysis to obtain actually significant trackers of performance analysis for various marketing campaigns.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20000" y="3216198"/>
            <a:ext cx="278564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Quantify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20000" y="3635298"/>
            <a:ext cx="278564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metrics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6871" y="4149648"/>
            <a:ext cx="3086100" cy="256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Began with analysis of all datasets and chose appropriate ways of handling and cleaning to obtain a final dataset with all quantifiable columns for improved analysis.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6800" y="3216198"/>
            <a:ext cx="278564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Analyse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6800" y="3635298"/>
            <a:ext cx="278564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43400" y="4149648"/>
            <a:ext cx="3086100" cy="21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Comparison on basis of baseline metrics such as leads, page views, seasonality trends, etc.</a:t>
            </a:r>
          </a:p>
          <a:p>
            <a:pPr algn="l">
              <a:lnSpc>
                <a:spcPts val="2880"/>
              </a:lnSpc>
            </a:pPr>
            <a:endParaRPr lang="en-US" sz="18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880"/>
              </a:lnSpc>
            </a:pPr>
            <a:endParaRPr lang="en-US" sz="18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343400" y="3216198"/>
            <a:ext cx="278564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Compare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43400" y="3635298"/>
            <a:ext cx="278564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baseline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34725" y="4149648"/>
            <a:ext cx="3086100" cy="2870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Understand the blockers, create A/B tests over a period of time to have an evidence-backed strategy planning about which campaigns need help and which are actually converting to revenue.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34725" y="3216198"/>
            <a:ext cx="278564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Monitor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49450" y="4149648"/>
            <a:ext cx="3086100" cy="250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Work on suggested data strategies to focus on areas like profit margin, cost-per-campaign, outreach mediums, etc., to increase revenue per campaign and savings.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649450" y="3216198"/>
            <a:ext cx="278564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Commercialize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649450" y="3635298"/>
            <a:ext cx="278564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revenue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4343400" y="2756663"/>
            <a:ext cx="138677" cy="13867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2C3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2756663"/>
            <a:ext cx="138677" cy="13867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2C3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620000" y="2756663"/>
            <a:ext cx="138677" cy="13867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2C3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896600" y="2756663"/>
            <a:ext cx="138677" cy="13867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2C3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173200" y="2756663"/>
            <a:ext cx="138677" cy="138677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2C30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0"/>
                </a:lnSpc>
              </a:pPr>
              <a:endParaRPr/>
            </a:p>
          </p:txBody>
        </p:sp>
      </p:grpSp>
      <p:sp>
        <p:nvSpPr>
          <p:cNvPr id="32" name="AutoShape 32"/>
          <p:cNvSpPr/>
          <p:nvPr/>
        </p:nvSpPr>
        <p:spPr>
          <a:xfrm>
            <a:off x="1127760" y="2821239"/>
            <a:ext cx="17396401" cy="0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822801" y="660418"/>
            <a:ext cx="13594398" cy="66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CONCLUSION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139072" y="3635298"/>
            <a:ext cx="278564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market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0" y="7696757"/>
            <a:ext cx="1788869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5" dirty="0">
                <a:solidFill>
                  <a:srgbClr val="000000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By focusing on both engagement and lead quality metrics, we have determined what’s working and what’s not, and now need </a:t>
            </a:r>
            <a:r>
              <a:rPr lang="en-US" sz="3000" spc="15">
                <a:solidFill>
                  <a:srgbClr val="000000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to implement </a:t>
            </a:r>
            <a:r>
              <a:rPr lang="en-US" sz="3000" spc="15" dirty="0">
                <a:solidFill>
                  <a:srgbClr val="000000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data-driven changes for future campaigns.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951"/>
            <a:ext cx="18229512" cy="9653749"/>
          </a:xfrm>
          <a:custGeom>
            <a:avLst/>
            <a:gdLst/>
            <a:ahLst/>
            <a:cxnLst/>
            <a:rect l="l" t="t" r="r" b="b"/>
            <a:pathLst>
              <a:path w="18229512" h="9653749">
                <a:moveTo>
                  <a:pt x="0" y="0"/>
                </a:moveTo>
                <a:lnTo>
                  <a:pt x="18229512" y="0"/>
                </a:lnTo>
                <a:lnTo>
                  <a:pt x="18229512" y="9653749"/>
                </a:lnTo>
                <a:lnTo>
                  <a:pt x="0" y="9653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0518" y="9956800"/>
            <a:ext cx="12766268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 spc="1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https://lookerstudio.google.com/reporting/5850c1c0-f930-4895-9ffd-0d77aa2b9f13</a:t>
            </a:r>
          </a:p>
          <a:p>
            <a:pPr algn="l">
              <a:lnSpc>
                <a:spcPts val="2600"/>
              </a:lnSpc>
            </a:pPr>
            <a:endParaRPr lang="en-US" sz="2000" spc="1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6407" y="1625246"/>
            <a:ext cx="13208550" cy="493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65"/>
              </a:lnSpc>
            </a:pPr>
            <a:r>
              <a:rPr lang="en-US" sz="6050" spc="3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Join us in revolutionizing access to ‘Robotic’ ideas and emerging technologies.</a:t>
            </a:r>
          </a:p>
          <a:p>
            <a:pPr algn="l">
              <a:lnSpc>
                <a:spcPts val="7865"/>
              </a:lnSpc>
            </a:pPr>
            <a:endParaRPr lang="en-US" sz="6050" spc="3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7865"/>
              </a:lnSpc>
            </a:pPr>
            <a:endParaRPr lang="en-US" sz="6050" spc="3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451476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0572133" y="5709364"/>
            <a:ext cx="7295745" cy="411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50974" y="2332416"/>
            <a:ext cx="16408332" cy="208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50"/>
              </a:lnSpc>
            </a:pPr>
            <a:r>
              <a:rPr lang="en-US" sz="16758" spc="83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03159" y="-3115678"/>
            <a:ext cx="15826226" cy="1534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endParaRPr dirty="0"/>
          </a:p>
          <a:p>
            <a:pPr algn="l">
              <a:lnSpc>
                <a:spcPts val="3900"/>
              </a:lnSpc>
            </a:pPr>
            <a:endParaRPr dirty="0"/>
          </a:p>
          <a:p>
            <a:pPr algn="l">
              <a:lnSpc>
                <a:spcPts val="3900"/>
              </a:lnSpc>
            </a:pPr>
            <a:endParaRPr dirty="0"/>
          </a:p>
          <a:p>
            <a:pPr algn="l">
              <a:lnSpc>
                <a:spcPts val="3900"/>
              </a:lnSpc>
            </a:pPr>
            <a:endParaRPr dirty="0"/>
          </a:p>
          <a:p>
            <a:pPr algn="l">
              <a:lnSpc>
                <a:spcPts val="3900"/>
              </a:lnSpc>
            </a:pPr>
            <a:endParaRPr dirty="0"/>
          </a:p>
          <a:p>
            <a:pPr algn="l">
              <a:lnSpc>
                <a:spcPts val="3900"/>
              </a:lnSpc>
            </a:pPr>
            <a:endParaRPr dirty="0"/>
          </a:p>
          <a:p>
            <a:pPr algn="l">
              <a:lnSpc>
                <a:spcPts val="3900"/>
              </a:lnSpc>
            </a:pPr>
            <a:endParaRPr dirty="0"/>
          </a:p>
          <a:p>
            <a:pPr algn="l">
              <a:lnSpc>
                <a:spcPts val="3900"/>
              </a:lnSpc>
            </a:pPr>
            <a:endParaRPr dirty="0"/>
          </a:p>
          <a:p>
            <a:pPr algn="l">
              <a:lnSpc>
                <a:spcPts val="3900"/>
              </a:lnSpc>
            </a:pPr>
            <a:endParaRPr dirty="0"/>
          </a:p>
          <a:p>
            <a:pPr algn="l">
              <a:lnSpc>
                <a:spcPts val="3900"/>
              </a:lnSpc>
            </a:pPr>
            <a:endParaRPr dirty="0"/>
          </a:p>
          <a:p>
            <a:pPr algn="l">
              <a:lnSpc>
                <a:spcPts val="3900"/>
              </a:lnSpc>
            </a:pPr>
            <a:r>
              <a:rPr lang="en-US" sz="3000" spc="15" dirty="0">
                <a:solidFill>
                  <a:srgbClr val="2B2C30"/>
                </a:solidFill>
                <a:latin typeface="Poppins"/>
                <a:ea typeface="Poppins"/>
                <a:cs typeface="Poppins"/>
                <a:sym typeface="Poppins"/>
              </a:rPr>
              <a:t>”Key considerations when choosing a robot’s operating system”</a:t>
            </a:r>
          </a:p>
          <a:p>
            <a:pPr algn="l">
              <a:lnSpc>
                <a:spcPts val="3900"/>
              </a:lnSpc>
            </a:pPr>
            <a:endParaRPr lang="en-US" sz="3000" spc="15" dirty="0">
              <a:solidFill>
                <a:srgbClr val="2B2C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900"/>
              </a:lnSpc>
            </a:pPr>
            <a:endParaRPr lang="en-US" sz="3000" spc="15" dirty="0">
              <a:solidFill>
                <a:srgbClr val="2B2C3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900"/>
              </a:lnSpc>
            </a:pPr>
            <a:r>
              <a:rPr lang="en-US" sz="3000" spc="15" dirty="0">
                <a:solidFill>
                  <a:srgbClr val="2B2C30"/>
                </a:solidFill>
                <a:latin typeface="Inter"/>
                <a:ea typeface="Inter"/>
                <a:cs typeface="Inter"/>
                <a:sym typeface="Inter"/>
              </a:rPr>
              <a:t>“Securing ROS robotics platforms”</a:t>
            </a:r>
          </a:p>
          <a:p>
            <a:pPr algn="l">
              <a:lnSpc>
                <a:spcPts val="3900"/>
              </a:lnSpc>
            </a:pPr>
            <a:endParaRPr lang="en-US" sz="3000" spc="15" dirty="0">
              <a:solidFill>
                <a:srgbClr val="2B2C3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3900"/>
              </a:lnSpc>
            </a:pPr>
            <a:endParaRPr lang="en-US" sz="3000" spc="15" dirty="0">
              <a:solidFill>
                <a:srgbClr val="2B2C3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3900"/>
              </a:lnSpc>
            </a:pPr>
            <a:r>
              <a:rPr lang="en-US" sz="3000" spc="15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“Docker &amp; ROS: When all you have is a hammer, everything looks like a nail”</a:t>
            </a:r>
          </a:p>
          <a:p>
            <a:pPr algn="l">
              <a:lnSpc>
                <a:spcPts val="3900"/>
              </a:lnSpc>
            </a:pPr>
            <a:endParaRPr lang="en-US" sz="3000" spc="15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3900"/>
              </a:lnSpc>
            </a:pPr>
            <a:endParaRPr lang="en-US" sz="3000" spc="15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ctr">
              <a:lnSpc>
                <a:spcPts val="3900"/>
              </a:lnSpc>
            </a:pPr>
            <a:r>
              <a:rPr lang="en-US" sz="3000" spc="15" dirty="0">
                <a:solidFill>
                  <a:srgbClr val="2B2C30"/>
                </a:solidFill>
                <a:latin typeface="Tomorrow"/>
                <a:ea typeface="Tomorrow"/>
                <a:cs typeface="Tomorrow"/>
                <a:sym typeface="Tomorrow"/>
              </a:rPr>
              <a:t>“ROS Support”</a:t>
            </a:r>
          </a:p>
          <a:p>
            <a:pPr algn="ctr">
              <a:lnSpc>
                <a:spcPts val="3900"/>
              </a:lnSpc>
            </a:pPr>
            <a:endParaRPr lang="en-US" sz="3000" spc="15" dirty="0">
              <a:solidFill>
                <a:srgbClr val="2B2C30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ctr">
              <a:lnSpc>
                <a:spcPts val="3900"/>
              </a:lnSpc>
            </a:pPr>
            <a:endParaRPr lang="en-US" sz="3000" spc="15" dirty="0">
              <a:solidFill>
                <a:srgbClr val="2B2C30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r">
              <a:lnSpc>
                <a:spcPts val="3900"/>
              </a:lnSpc>
            </a:pPr>
            <a:endParaRPr lang="en-US" sz="3000" spc="15" dirty="0">
              <a:solidFill>
                <a:srgbClr val="2B2C30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l">
              <a:lnSpc>
                <a:spcPts val="3900"/>
              </a:lnSpc>
            </a:pPr>
            <a:endParaRPr lang="en-US" sz="3000" spc="15" dirty="0">
              <a:solidFill>
                <a:srgbClr val="2B2C30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l">
              <a:lnSpc>
                <a:spcPts val="3900"/>
              </a:lnSpc>
            </a:pPr>
            <a:endParaRPr lang="en-US" sz="3000" spc="15" dirty="0">
              <a:solidFill>
                <a:srgbClr val="2B2C30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l">
              <a:lnSpc>
                <a:spcPts val="3900"/>
              </a:lnSpc>
            </a:pPr>
            <a:endParaRPr lang="en-US" sz="3000" spc="15" dirty="0">
              <a:solidFill>
                <a:srgbClr val="2B2C30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l">
              <a:lnSpc>
                <a:spcPts val="3900"/>
              </a:lnSpc>
            </a:pPr>
            <a:endParaRPr lang="en-US" sz="3000" spc="15" dirty="0">
              <a:solidFill>
                <a:srgbClr val="2B2C30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l">
              <a:lnSpc>
                <a:spcPts val="3900"/>
              </a:lnSpc>
            </a:pPr>
            <a:endParaRPr lang="en-US" sz="3000" spc="15" dirty="0">
              <a:solidFill>
                <a:srgbClr val="2B2C30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l">
              <a:lnSpc>
                <a:spcPts val="3900"/>
              </a:lnSpc>
            </a:pPr>
            <a:endParaRPr lang="en-US" sz="3000" spc="15" dirty="0">
              <a:solidFill>
                <a:srgbClr val="2B2C30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l">
              <a:lnSpc>
                <a:spcPts val="3900"/>
              </a:lnSpc>
            </a:pPr>
            <a:endParaRPr lang="en-US" sz="3000" spc="15" dirty="0">
              <a:solidFill>
                <a:srgbClr val="2B2C30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l">
              <a:lnSpc>
                <a:spcPts val="3900"/>
              </a:lnSpc>
            </a:pPr>
            <a:endParaRPr lang="en-US" sz="3000" spc="15" dirty="0">
              <a:solidFill>
                <a:srgbClr val="2B2C30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409700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00070" y="2098234"/>
            <a:ext cx="6500143" cy="3103455"/>
            <a:chOff x="0" y="0"/>
            <a:chExt cx="8666857" cy="413794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1024" r="1024"/>
            <a:stretch>
              <a:fillRect/>
            </a:stretch>
          </p:blipFill>
          <p:spPr>
            <a:xfrm>
              <a:off x="0" y="0"/>
              <a:ext cx="8666857" cy="413794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00070" y="6057201"/>
            <a:ext cx="7197507" cy="2690414"/>
            <a:chOff x="0" y="0"/>
            <a:chExt cx="9596676" cy="358721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t="1661" b="1661"/>
            <a:stretch>
              <a:fillRect/>
            </a:stretch>
          </p:blipFill>
          <p:spPr>
            <a:xfrm>
              <a:off x="0" y="0"/>
              <a:ext cx="9596676" cy="3587219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342644" y="6206852"/>
            <a:ext cx="6411695" cy="2690429"/>
            <a:chOff x="0" y="0"/>
            <a:chExt cx="8548926" cy="35872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l="620" r="620"/>
            <a:stretch>
              <a:fillRect/>
            </a:stretch>
          </p:blipFill>
          <p:spPr>
            <a:xfrm>
              <a:off x="0" y="0"/>
              <a:ext cx="8548926" cy="3587239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1000070" y="5373420"/>
            <a:ext cx="6450434" cy="217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7"/>
              </a:lnSpc>
            </a:pPr>
            <a:r>
              <a:rPr lang="en-US" sz="1755" spc="8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C1 - FY19_IOT_Robotics_Whitepaper_OSconsiderations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42644" y="9190745"/>
            <a:ext cx="7174063" cy="217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1"/>
              </a:lnSpc>
            </a:pPr>
            <a:r>
              <a:rPr lang="en-US" sz="1760" spc="8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C4 - CY21_IOT_Robotics_Whitepaper_ROSESM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17304"/>
            <a:ext cx="1107930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MEET THE CAMPAIGNS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0070" y="9041244"/>
            <a:ext cx="6450434" cy="217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7"/>
              </a:lnSpc>
            </a:pPr>
            <a:r>
              <a:rPr lang="en-US" sz="1755" spc="8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C3 - CY21_IOT_Robotics_T1_WP_ROSDocker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342644" y="2247900"/>
            <a:ext cx="6411695" cy="2566929"/>
            <a:chOff x="0" y="0"/>
            <a:chExt cx="8548926" cy="3422572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 l="43" r="43"/>
            <a:stretch>
              <a:fillRect/>
            </a:stretch>
          </p:blipFill>
          <p:spPr>
            <a:xfrm>
              <a:off x="0" y="0"/>
              <a:ext cx="8548926" cy="3422572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10342644" y="5171445"/>
            <a:ext cx="6450434" cy="217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7"/>
              </a:lnSpc>
            </a:pPr>
            <a:r>
              <a:rPr lang="en-US" sz="1755" spc="8" dirty="0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C2 - CY20_IOT_Robotics_Whitepaper_ROSonrobotics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4590" y="2419823"/>
            <a:ext cx="16242893" cy="592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Explore the effectiveness and outreach of 4 marketing campaigns with respect to a Robot Operating System whitepaper.</a:t>
            </a:r>
          </a:p>
          <a:p>
            <a:pPr algn="l">
              <a:lnSpc>
                <a:spcPts val="3639"/>
              </a:lnSpc>
            </a:pPr>
            <a:endParaRPr lang="en-US" sz="2799" spc="13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Aims to establish standard metrics of evaluation for gauging campaign effectiveness.</a:t>
            </a:r>
          </a:p>
          <a:p>
            <a:pPr algn="l">
              <a:lnSpc>
                <a:spcPts val="3639"/>
              </a:lnSpc>
            </a:pPr>
            <a:endParaRPr lang="en-US" sz="2799" spc="13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Uncover primary factors that influence market growth in terms of views, leads and conversions for each campaign strategy.    </a:t>
            </a:r>
          </a:p>
          <a:p>
            <a:pPr algn="l">
              <a:lnSpc>
                <a:spcPts val="3639"/>
              </a:lnSpc>
            </a:pPr>
            <a:endParaRPr lang="en-US" sz="2799" spc="13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 spc="1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Suggest strategies to improve gray areas in data collection to enhance future campaign planning.</a:t>
            </a:r>
          </a:p>
          <a:p>
            <a:pPr algn="l">
              <a:lnSpc>
                <a:spcPts val="3639"/>
              </a:lnSpc>
            </a:pPr>
            <a:endParaRPr lang="en-US" sz="2799" spc="13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3639"/>
              </a:lnSpc>
            </a:pPr>
            <a:endParaRPr lang="en-US" sz="2799" spc="13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3639"/>
              </a:lnSpc>
            </a:pPr>
            <a:endParaRPr lang="en-US" sz="2799" spc="13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l">
              <a:lnSpc>
                <a:spcPts val="3639"/>
              </a:lnSpc>
            </a:pPr>
            <a:endParaRPr lang="en-US" sz="2799" spc="13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028695" y="1409700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617304"/>
            <a:ext cx="11079302" cy="66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BACKGROUND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4591" y="2115023"/>
            <a:ext cx="9978210" cy="6931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000" spc="12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 datasets for 4 marketing campaigns in form of Campaigns, Pages and Leads.</a:t>
            </a:r>
          </a:p>
          <a:p>
            <a:pPr algn="l">
              <a:lnSpc>
                <a:spcPts val="3249"/>
              </a:lnSpc>
            </a:pPr>
            <a:endParaRPr lang="en-US" sz="2000" spc="12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000" spc="12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Each row of Pages dataset corresponds to page related information  (e.g. - when a </a:t>
            </a:r>
            <a:r>
              <a:rPr lang="en-US" sz="2000" spc="12" dirty="0">
                <a:solidFill>
                  <a:srgbClr val="2B2C30"/>
                </a:solidFill>
                <a:latin typeface="Playfair Display Bold Italics"/>
                <a:ea typeface="Playfair Display Bold Italics"/>
                <a:cs typeface="Playfair Display Bold Italics"/>
                <a:sym typeface="Playfair Display Bold Italics"/>
              </a:rPr>
              <a:t>user viewed a campaign page, </a:t>
            </a:r>
            <a:r>
              <a:rPr lang="en-US" sz="2000" spc="12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 of times a page link is visited, etc.)</a:t>
            </a:r>
          </a:p>
          <a:p>
            <a:pPr algn="l">
              <a:lnSpc>
                <a:spcPts val="3249"/>
              </a:lnSpc>
            </a:pPr>
            <a:endParaRPr lang="en-US" sz="2000" spc="12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000" spc="12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Each row of the Leads dataset corresponds to leads’ specific details (e.g. - when a </a:t>
            </a:r>
            <a:r>
              <a:rPr lang="en-US" sz="2000" spc="12" dirty="0">
                <a:solidFill>
                  <a:srgbClr val="2B2C30"/>
                </a:solidFill>
                <a:latin typeface="Playfair Display Bold Italics"/>
                <a:ea typeface="Playfair Display Bold Italics"/>
                <a:cs typeface="Playfair Display Bold Italics"/>
                <a:sym typeface="Playfair Display Bold Italics"/>
              </a:rPr>
              <a:t>user joined a campaign</a:t>
            </a:r>
            <a:r>
              <a:rPr lang="en-US" sz="2000" spc="12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, lead status, campaign name, etc.)</a:t>
            </a:r>
          </a:p>
          <a:p>
            <a:pPr algn="l">
              <a:lnSpc>
                <a:spcPts val="3249"/>
              </a:lnSpc>
            </a:pPr>
            <a:endParaRPr lang="en-US" sz="2000" spc="12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000" spc="12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9.2% data in foreign languages (</a:t>
            </a:r>
            <a:r>
              <a:rPr lang="en-US" sz="2000" spc="12" dirty="0" err="1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lead_job_title</a:t>
            </a:r>
            <a:r>
              <a:rPr lang="en-US" sz="2000" spc="12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, industry, source, country, etc.)</a:t>
            </a:r>
          </a:p>
          <a:p>
            <a:pPr algn="l">
              <a:lnSpc>
                <a:spcPts val="3249"/>
              </a:lnSpc>
            </a:pPr>
            <a:endParaRPr lang="en-US" sz="2000" spc="12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000" spc="12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50,410 total page views across 354 distinct page viewing dates for all campaigns.</a:t>
            </a:r>
          </a:p>
          <a:p>
            <a:pPr algn="l">
              <a:lnSpc>
                <a:spcPts val="3249"/>
              </a:lnSpc>
            </a:pPr>
            <a:endParaRPr lang="en-US" sz="2000" spc="12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000" spc="12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2540 total leads spanning 263 unique campaign joining dates from 117 countries for all campaigns.</a:t>
            </a:r>
          </a:p>
          <a:p>
            <a:pPr algn="l">
              <a:lnSpc>
                <a:spcPts val="3249"/>
              </a:lnSpc>
            </a:pPr>
            <a:endParaRPr lang="en-US" sz="2000" spc="12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539749" lvl="1" indent="-269875" algn="l">
              <a:lnSpc>
                <a:spcPts val="3249"/>
              </a:lnSpc>
              <a:buFont typeface="Arial"/>
              <a:buChar char="•"/>
            </a:pPr>
            <a:r>
              <a:rPr lang="en-US" sz="2000" spc="12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Missing data ranges from 1% to 80% in some columns, after cleaning and merging - 2507 rows and 14 columns (1.3% loss, 2540 rows earlier).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1028695" y="1409700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617304"/>
            <a:ext cx="11079302" cy="66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A GLANCE AT THE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FBCB2B-4E0E-1B24-BB97-537EDEF2D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2482217"/>
            <a:ext cx="6594563" cy="45662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73507" y="1333500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731074" y="2054707"/>
            <a:ext cx="4059285" cy="2986401"/>
            <a:chOff x="0" y="0"/>
            <a:chExt cx="5412380" cy="398186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2395" r="12395"/>
            <a:stretch>
              <a:fillRect/>
            </a:stretch>
          </p:blipFill>
          <p:spPr>
            <a:xfrm>
              <a:off x="0" y="0"/>
              <a:ext cx="5412380" cy="3981867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5172721" y="2054707"/>
            <a:ext cx="4152687" cy="2986401"/>
            <a:chOff x="0" y="0"/>
            <a:chExt cx="5536916" cy="398186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1860" r="1860"/>
            <a:stretch>
              <a:fillRect/>
            </a:stretch>
          </p:blipFill>
          <p:spPr>
            <a:xfrm>
              <a:off x="0" y="0"/>
              <a:ext cx="5536916" cy="398186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596310" y="2077853"/>
            <a:ext cx="3918217" cy="2963255"/>
            <a:chOff x="0" y="0"/>
            <a:chExt cx="5224290" cy="395100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292" r="292"/>
            <a:stretch>
              <a:fillRect/>
            </a:stretch>
          </p:blipFill>
          <p:spPr>
            <a:xfrm>
              <a:off x="0" y="0"/>
              <a:ext cx="5224290" cy="395100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4028878" y="2066280"/>
            <a:ext cx="3883045" cy="2974828"/>
            <a:chOff x="0" y="0"/>
            <a:chExt cx="5177393" cy="396643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/>
            <a:srcRect l="2198" r="2198"/>
            <a:stretch>
              <a:fillRect/>
            </a:stretch>
          </p:blipFill>
          <p:spPr>
            <a:xfrm>
              <a:off x="0" y="0"/>
              <a:ext cx="5177393" cy="3966437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731073" y="5156130"/>
            <a:ext cx="4013139" cy="4229222"/>
            <a:chOff x="0" y="-57151"/>
            <a:chExt cx="4724166" cy="563896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51"/>
              <a:ext cx="4724166" cy="556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dirty="0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Data cleaning &amp; prep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64056"/>
              <a:ext cx="4724166" cy="4917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65"/>
                </a:lnSpc>
              </a:pPr>
              <a:endParaRPr dirty="0"/>
            </a:p>
            <a:p>
              <a:pPr marL="339205" lvl="1" indent="-169602" algn="l">
                <a:lnSpc>
                  <a:spcPts val="2199"/>
                </a:lnSpc>
                <a:buFont typeface="Arial"/>
                <a:buChar char="•"/>
              </a:pPr>
              <a:r>
                <a:rPr lang="en-US" sz="1571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Merging 3 datasets on basis of </a:t>
              </a:r>
              <a:r>
                <a:rPr lang="en-US" sz="1571" dirty="0" err="1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Campaign_name</a:t>
              </a:r>
              <a:r>
                <a:rPr lang="en-US" sz="1571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field ensuring no duplication.</a:t>
              </a:r>
            </a:p>
            <a:p>
              <a:pPr algn="l">
                <a:lnSpc>
                  <a:spcPts val="2199"/>
                </a:lnSpc>
              </a:pPr>
              <a:endParaRPr lang="en-US" sz="1571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339205" lvl="1" indent="-169602" algn="l">
                <a:lnSpc>
                  <a:spcPts val="2199"/>
                </a:lnSpc>
                <a:buFont typeface="Arial"/>
                <a:buChar char="•"/>
              </a:pPr>
              <a:r>
                <a:rPr lang="en-US" sz="1571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Removed commas and unnecessary characters from </a:t>
              </a:r>
              <a:r>
                <a:rPr lang="en-US" sz="1571" dirty="0" err="1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campaign_names</a:t>
              </a:r>
              <a:r>
                <a:rPr lang="en-US" sz="1571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 </a:t>
              </a:r>
            </a:p>
            <a:p>
              <a:pPr algn="l">
                <a:lnSpc>
                  <a:spcPts val="2199"/>
                </a:lnSpc>
              </a:pPr>
              <a:endParaRPr lang="en-US" sz="1571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339205" lvl="1" indent="-169602" algn="l">
                <a:lnSpc>
                  <a:spcPts val="2199"/>
                </a:lnSpc>
                <a:buFont typeface="Arial"/>
                <a:buChar char="•"/>
              </a:pPr>
              <a:r>
                <a:rPr lang="en-US" sz="1571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Corrected inconsistent values (‘Doctor’ to ‘Dr.’, ‘STUDENT’ to ‘Student’, </a:t>
              </a:r>
              <a:r>
                <a:rPr lang="en-US" sz="1571" dirty="0" err="1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etc</a:t>
              </a:r>
              <a:r>
                <a:rPr lang="en-US" sz="1571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).</a:t>
              </a:r>
            </a:p>
            <a:p>
              <a:pPr algn="l">
                <a:lnSpc>
                  <a:spcPts val="2199"/>
                </a:lnSpc>
              </a:pPr>
              <a:endParaRPr lang="en-US" sz="1571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339205" lvl="1" indent="-169602" algn="l">
                <a:lnSpc>
                  <a:spcPts val="2199"/>
                </a:lnSpc>
                <a:buFont typeface="Arial"/>
                <a:buChar char="•"/>
              </a:pPr>
              <a:r>
                <a:rPr lang="en-US" sz="1571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9.17% of foreign language texts.</a:t>
              </a:r>
            </a:p>
            <a:p>
              <a:pPr algn="l">
                <a:lnSpc>
                  <a:spcPts val="2365"/>
                </a:lnSpc>
              </a:pPr>
              <a:endParaRPr lang="en-US" sz="1571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670409" y="5203756"/>
            <a:ext cx="3941801" cy="4218445"/>
            <a:chOff x="0" y="-57150"/>
            <a:chExt cx="5255734" cy="562459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57150"/>
              <a:ext cx="5255734" cy="556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Format datatypes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73570"/>
              <a:ext cx="5255734" cy="5093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35"/>
                </a:lnSpc>
              </a:pPr>
              <a:endParaRPr lang="en-IN" dirty="0"/>
            </a:p>
            <a:p>
              <a:pPr marL="390959" lvl="1" indent="-195480" algn="l">
                <a:lnSpc>
                  <a:spcPts val="2535"/>
                </a:lnSpc>
                <a:buFont typeface="Arial"/>
                <a:buChar char="•"/>
              </a:pPr>
              <a:r>
                <a:rPr lang="en-US" sz="1570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Modified the date columns to have </a:t>
              </a:r>
              <a:r>
                <a:rPr lang="en-US" sz="1570" dirty="0" err="1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DateTime</a:t>
              </a:r>
              <a:r>
                <a:rPr lang="en-US" sz="1570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format.</a:t>
              </a:r>
            </a:p>
            <a:p>
              <a:pPr algn="l">
                <a:lnSpc>
                  <a:spcPts val="2535"/>
                </a:lnSpc>
              </a:pPr>
              <a:endParaRPr lang="en-US" sz="157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390959" lvl="1" indent="-195480" algn="l">
                <a:lnSpc>
                  <a:spcPts val="2535"/>
                </a:lnSpc>
                <a:buFont typeface="Arial"/>
                <a:buChar char="•"/>
              </a:pPr>
              <a:r>
                <a:rPr lang="en-US" sz="1570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Converted columns with Time information into </a:t>
              </a:r>
              <a:r>
                <a:rPr lang="en-US" sz="1570" dirty="0" err="1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TimeDelta</a:t>
              </a:r>
              <a:r>
                <a:rPr lang="en-US" sz="1570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datatype (</a:t>
              </a:r>
              <a:r>
                <a:rPr lang="en-US" sz="1570" dirty="0" err="1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eg</a:t>
              </a:r>
              <a:r>
                <a:rPr lang="en-US" sz="1570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- </a:t>
              </a:r>
              <a:r>
                <a:rPr lang="en-US" sz="1570" dirty="0" err="1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page_avg_time</a:t>
              </a:r>
              <a:r>
                <a:rPr lang="en-US" sz="1570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).</a:t>
              </a:r>
            </a:p>
            <a:p>
              <a:pPr marL="390959" lvl="1" indent="-195480" algn="l">
                <a:lnSpc>
                  <a:spcPts val="2535"/>
                </a:lnSpc>
                <a:buFont typeface="Arial"/>
                <a:buChar char="•"/>
              </a:pPr>
              <a:endParaRPr lang="en-US" sz="157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390959" lvl="1" indent="-195480" algn="l">
                <a:lnSpc>
                  <a:spcPts val="2535"/>
                </a:lnSpc>
                <a:buFont typeface="Arial"/>
                <a:buChar char="•"/>
              </a:pPr>
              <a:r>
                <a:rPr lang="en-US" sz="1570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Converted specific Object cols to appropriate types.</a:t>
              </a:r>
            </a:p>
            <a:p>
              <a:pPr algn="l">
                <a:lnSpc>
                  <a:spcPts val="2535"/>
                </a:lnSpc>
              </a:pPr>
              <a:endParaRPr lang="en-US" sz="157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l">
                <a:lnSpc>
                  <a:spcPts val="2535"/>
                </a:lnSpc>
              </a:pPr>
              <a:endParaRPr lang="en-US" sz="181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172721" y="5175181"/>
            <a:ext cx="4152687" cy="4737192"/>
            <a:chOff x="0" y="-57150"/>
            <a:chExt cx="5536916" cy="631625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50"/>
              <a:ext cx="5536916" cy="556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Missing values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649109"/>
              <a:ext cx="5536916" cy="5609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91"/>
                </a:lnSpc>
              </a:pPr>
              <a:endParaRPr dirty="0"/>
            </a:p>
            <a:p>
              <a:pPr marL="337948" lvl="1" indent="-168974" algn="l">
                <a:lnSpc>
                  <a:spcPts val="2191"/>
                </a:lnSpc>
                <a:buFont typeface="Arial"/>
                <a:buChar char="•"/>
              </a:pPr>
              <a:r>
                <a:rPr lang="en-US" sz="1565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Missing value columns all from LEADS dataset - </a:t>
              </a:r>
              <a:r>
                <a:rPr lang="en-US" sz="1565" dirty="0" err="1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lead_job_title</a:t>
              </a:r>
              <a:r>
                <a:rPr lang="en-US" sz="1565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, country, source, industry.</a:t>
              </a:r>
            </a:p>
            <a:p>
              <a:pPr algn="l">
                <a:lnSpc>
                  <a:spcPts val="2191"/>
                </a:lnSpc>
              </a:pPr>
              <a:endParaRPr lang="en-US" sz="1565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337948" lvl="1" indent="-168974" algn="l">
                <a:lnSpc>
                  <a:spcPts val="2191"/>
                </a:lnSpc>
                <a:buFont typeface="Arial"/>
                <a:buChar char="•"/>
              </a:pPr>
              <a:r>
                <a:rPr lang="en-US" sz="1565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Dropped </a:t>
              </a:r>
              <a:r>
                <a:rPr lang="en-US" sz="1565" dirty="0" err="1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lead_industry</a:t>
              </a:r>
              <a:r>
                <a:rPr lang="en-US" sz="1565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column with 85% missing data.</a:t>
              </a:r>
            </a:p>
            <a:p>
              <a:pPr algn="l">
                <a:lnSpc>
                  <a:spcPts val="2191"/>
                </a:lnSpc>
              </a:pPr>
              <a:endParaRPr lang="en-US" sz="1565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337948" lvl="1" indent="-168974" algn="l">
                <a:lnSpc>
                  <a:spcPts val="2191"/>
                </a:lnSpc>
                <a:buFont typeface="Arial"/>
                <a:buChar char="•"/>
              </a:pPr>
              <a:r>
                <a:rPr lang="en-US" sz="1565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Removed 1.3% of rows with ‘</a:t>
              </a:r>
              <a:r>
                <a:rPr lang="en-US" sz="1565" dirty="0" err="1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NaN</a:t>
              </a:r>
              <a:r>
                <a:rPr lang="en-US" sz="1565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’ for </a:t>
              </a:r>
              <a:r>
                <a:rPr lang="en-US" sz="1565" dirty="0" err="1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lead_job_title</a:t>
              </a:r>
              <a:r>
                <a:rPr lang="en-US" sz="1565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column.</a:t>
              </a:r>
            </a:p>
            <a:p>
              <a:pPr algn="l">
                <a:lnSpc>
                  <a:spcPts val="2191"/>
                </a:lnSpc>
              </a:pPr>
              <a:endParaRPr lang="en-US" sz="1565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337948" lvl="1" indent="-168974" algn="l">
                <a:lnSpc>
                  <a:spcPts val="2191"/>
                </a:lnSpc>
                <a:buFont typeface="Arial"/>
                <a:buChar char="•"/>
              </a:pPr>
              <a:r>
                <a:rPr lang="en-US" sz="1565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Imputed with ‘Unknown’ value for country and source columns with 15-36% missing fields.</a:t>
              </a:r>
            </a:p>
            <a:p>
              <a:pPr algn="l">
                <a:lnSpc>
                  <a:spcPts val="2191"/>
                </a:lnSpc>
              </a:pPr>
              <a:endParaRPr lang="en-US" sz="1565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898783" y="5203755"/>
            <a:ext cx="4071568" cy="4239968"/>
            <a:chOff x="-77904" y="-57151"/>
            <a:chExt cx="5428757" cy="5653288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57151"/>
              <a:ext cx="5350853" cy="547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dirty="0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Feature Engineering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-77904" y="511670"/>
              <a:ext cx="5350853" cy="5084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59"/>
                </a:lnSpc>
              </a:pPr>
              <a:endParaRPr dirty="0"/>
            </a:p>
            <a:p>
              <a:pPr marL="379343" lvl="1" indent="-189672">
                <a:lnSpc>
                  <a:spcPts val="2459"/>
                </a:lnSpc>
                <a:buFont typeface="Arial"/>
                <a:buChar char="•"/>
              </a:pPr>
              <a:r>
                <a:rPr lang="en-US" sz="1570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Added ‘weekday’ and ‘months’, extracted from Date columns.</a:t>
              </a:r>
            </a:p>
            <a:p>
              <a:pPr marL="189671" lvl="1">
                <a:lnSpc>
                  <a:spcPts val="2459"/>
                </a:lnSpc>
              </a:pPr>
              <a:endParaRPr lang="en-US" sz="157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379343" lvl="1" indent="-189672" algn="l">
                <a:lnSpc>
                  <a:spcPts val="2459"/>
                </a:lnSpc>
                <a:buFont typeface="Arial"/>
                <a:buChar char="•"/>
              </a:pPr>
              <a:r>
                <a:rPr lang="en-US" sz="1570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Dropped </a:t>
              </a:r>
              <a:r>
                <a:rPr lang="en-US" sz="1570" dirty="0" err="1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page_url</a:t>
              </a:r>
              <a:r>
                <a:rPr lang="en-US" sz="1570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column from merged dataset.</a:t>
              </a:r>
            </a:p>
            <a:p>
              <a:pPr marL="379343" lvl="1" indent="-189672" algn="l">
                <a:lnSpc>
                  <a:spcPts val="2459"/>
                </a:lnSpc>
                <a:buFont typeface="Arial"/>
                <a:buChar char="•"/>
              </a:pPr>
              <a:endParaRPr lang="en-US" sz="157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379343" lvl="1" indent="-189672">
                <a:lnSpc>
                  <a:spcPts val="2459"/>
                </a:lnSpc>
                <a:buFont typeface="Arial"/>
                <a:buChar char="•"/>
              </a:pPr>
              <a:r>
                <a:rPr lang="en-US" sz="1570" dirty="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Added numerical columns for specific categorical columns for statistical analysis part.</a:t>
              </a:r>
            </a:p>
            <a:p>
              <a:pPr marL="379343" lvl="1" indent="-189672" algn="l">
                <a:lnSpc>
                  <a:spcPts val="2459"/>
                </a:lnSpc>
                <a:buFont typeface="Arial"/>
                <a:buChar char="•"/>
              </a:pPr>
              <a:endParaRPr lang="en-US" sz="157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l">
                <a:lnSpc>
                  <a:spcPts val="2459"/>
                </a:lnSpc>
              </a:pPr>
              <a:endParaRPr lang="en-US" sz="157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73512" y="617304"/>
            <a:ext cx="13594398" cy="66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DATA PREPROCESSING STRATEGIES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85806" y="1409700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689" y="2227065"/>
            <a:ext cx="15875429" cy="6468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b="1" u="sng" dirty="0">
                <a:solidFill>
                  <a:srgbClr val="2B2C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ublic Sans"/>
                <a:ea typeface="Public Sans"/>
                <a:cs typeface="Public Sans"/>
                <a:sym typeface="Public Sans"/>
              </a:rPr>
              <a:t>Important Questions We Want To Answer:-</a:t>
            </a:r>
          </a:p>
          <a:p>
            <a:pPr algn="l">
              <a:lnSpc>
                <a:spcPts val="3749"/>
              </a:lnSpc>
            </a:pPr>
            <a:endParaRPr lang="en-US" sz="2499" dirty="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39749" lvl="1" indent="-269875" algn="l">
              <a:buFont typeface="Arial"/>
              <a:buChar char="•"/>
            </a:pPr>
            <a:r>
              <a:rPr lang="en-US" sz="24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How long do people spend on a page on an average before bouncing off?</a:t>
            </a:r>
          </a:p>
          <a:p>
            <a:pPr marL="269874" lvl="1" algn="l"/>
            <a:endParaRPr lang="en-US" sz="2499" dirty="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39749" lvl="1" indent="-269875" algn="l">
              <a:buFont typeface="Arial"/>
              <a:buChar char="•"/>
            </a:pPr>
            <a:r>
              <a:rPr lang="en-US" sz="24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Which industries are producing the highest leads?</a:t>
            </a:r>
          </a:p>
          <a:p>
            <a:pPr marL="539749" lvl="1" indent="-269875" algn="l">
              <a:buFont typeface="Arial"/>
              <a:buChar char="•"/>
            </a:pPr>
            <a:endParaRPr lang="en-US" sz="2499" dirty="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39749" lvl="1" indent="-269875" algn="l">
              <a:buFont typeface="Arial"/>
              <a:buChar char="•"/>
            </a:pPr>
            <a:r>
              <a:rPr lang="en-US" sz="24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How frequently do we observe days with high numbers of conversions compared to days with low numbers of conversions?</a:t>
            </a:r>
          </a:p>
          <a:p>
            <a:pPr marL="539749" lvl="1" indent="-269875" algn="l">
              <a:buFont typeface="Arial"/>
              <a:buChar char="•"/>
            </a:pPr>
            <a:endParaRPr lang="en-US" sz="2499" dirty="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39749" lvl="1" indent="-269875" algn="l">
              <a:buFont typeface="Arial"/>
              <a:buChar char="•"/>
            </a:pPr>
            <a:r>
              <a:rPr lang="en-US" sz="24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Do more page views lead to more conversions?</a:t>
            </a:r>
          </a:p>
          <a:p>
            <a:pPr marL="539749" lvl="1" indent="-269875" algn="l">
              <a:buFont typeface="Arial"/>
              <a:buChar char="•"/>
            </a:pPr>
            <a:endParaRPr lang="en-US" sz="2499" dirty="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39749" lvl="1" indent="-269875" algn="l">
              <a:buFont typeface="Arial"/>
              <a:buChar char="•"/>
            </a:pPr>
            <a:r>
              <a:rPr lang="en-US" sz="24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Which marketing campaign is more effective in terms of conversions and effectiveness?</a:t>
            </a:r>
          </a:p>
          <a:p>
            <a:pPr marL="539749" lvl="1" indent="-269875" algn="l">
              <a:buFont typeface="Arial"/>
              <a:buChar char="•"/>
            </a:pPr>
            <a:endParaRPr lang="en-US" sz="2499" dirty="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39749" lvl="1" indent="-269875" algn="l">
              <a:buFont typeface="Arial"/>
              <a:buChar char="•"/>
            </a:pPr>
            <a:r>
              <a:rPr lang="en-US" sz="24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How many possible conversions did each lead source category result in?</a:t>
            </a:r>
          </a:p>
          <a:p>
            <a:pPr algn="l">
              <a:lnSpc>
                <a:spcPts val="3749"/>
              </a:lnSpc>
            </a:pPr>
            <a:endParaRPr lang="en-US" sz="2499" dirty="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749"/>
              </a:lnSpc>
            </a:pPr>
            <a:endParaRPr lang="en-US" sz="2499" dirty="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73512" y="617304"/>
            <a:ext cx="13594398" cy="66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952511" y="1389286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543674" y="2832411"/>
            <a:ext cx="17193915" cy="1669217"/>
            <a:chOff x="0" y="0"/>
            <a:chExt cx="7908523" cy="7677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908523" cy="767774"/>
            </a:xfrm>
            <a:custGeom>
              <a:avLst/>
              <a:gdLst/>
              <a:ahLst/>
              <a:cxnLst/>
              <a:rect l="l" t="t" r="r" b="b"/>
              <a:pathLst>
                <a:path w="7908523" h="767774">
                  <a:moveTo>
                    <a:pt x="0" y="0"/>
                  </a:moveTo>
                  <a:lnTo>
                    <a:pt x="7908523" y="0"/>
                  </a:lnTo>
                  <a:lnTo>
                    <a:pt x="7908523" y="767774"/>
                  </a:lnTo>
                  <a:lnTo>
                    <a:pt x="0" y="767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7908523" cy="796349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87272" y="2359055"/>
            <a:ext cx="3662049" cy="1849433"/>
            <a:chOff x="0" y="0"/>
            <a:chExt cx="4882732" cy="246591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t="23626" b="23626"/>
            <a:stretch>
              <a:fillRect/>
            </a:stretch>
          </p:blipFill>
          <p:spPr>
            <a:xfrm>
              <a:off x="0" y="0"/>
              <a:ext cx="4882732" cy="2465911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4893342" y="2359055"/>
            <a:ext cx="3839063" cy="1849433"/>
            <a:chOff x="0" y="0"/>
            <a:chExt cx="5118751" cy="2465911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l="25797" r="25797"/>
            <a:stretch>
              <a:fillRect/>
            </a:stretch>
          </p:blipFill>
          <p:spPr>
            <a:xfrm>
              <a:off x="0" y="0"/>
              <a:ext cx="5118751" cy="2465911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9140631" y="2359055"/>
            <a:ext cx="4078919" cy="1849433"/>
            <a:chOff x="0" y="0"/>
            <a:chExt cx="5438558" cy="2465911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rcRect l="12364" r="12364"/>
            <a:stretch>
              <a:fillRect/>
            </a:stretch>
          </p:blipFill>
          <p:spPr>
            <a:xfrm>
              <a:off x="0" y="0"/>
              <a:ext cx="5438558" cy="2465911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3510918" y="2359055"/>
            <a:ext cx="4007246" cy="1849433"/>
            <a:chOff x="0" y="0"/>
            <a:chExt cx="5342995" cy="2465911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rcRect l="2670" r="2670"/>
            <a:stretch>
              <a:fillRect/>
            </a:stretch>
          </p:blipFill>
          <p:spPr>
            <a:xfrm>
              <a:off x="0" y="0"/>
              <a:ext cx="5342995" cy="2465911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737467" y="4960963"/>
            <a:ext cx="3761659" cy="354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8"/>
              </a:lnSpc>
            </a:pPr>
            <a:r>
              <a:rPr lang="en-US" sz="2899" spc="14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Top lead statuses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63398" y="4960963"/>
            <a:ext cx="3761659" cy="354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8"/>
              </a:lnSpc>
            </a:pPr>
            <a:r>
              <a:rPr lang="en-US" sz="2899" spc="14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Avg page views/time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73341" y="4960963"/>
            <a:ext cx="3761659" cy="354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8"/>
              </a:lnSpc>
            </a:pPr>
            <a:r>
              <a:rPr lang="en-US" sz="2899" spc="14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Average bounce rates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56506" y="4960963"/>
            <a:ext cx="3761659" cy="354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8"/>
              </a:lnSpc>
            </a:pPr>
            <a:r>
              <a:rPr lang="en-US" sz="2899" spc="14" dirty="0">
                <a:solidFill>
                  <a:srgbClr val="2B2C30"/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</a:rPr>
              <a:t>Highest Leads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5174" y="5334470"/>
            <a:ext cx="3773952" cy="375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000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Nurture</a:t>
            </a:r>
            <a:r>
              <a:rPr lang="en-US" sz="2300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, </a:t>
            </a:r>
            <a:r>
              <a:rPr lang="en-US" sz="2000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Disqualified</a:t>
            </a:r>
            <a:r>
              <a:rPr lang="en-US" sz="2300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963398" y="5334470"/>
            <a:ext cx="4121151" cy="32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Views- 402-9280, Time- 1.52 sec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751084" y="5334470"/>
            <a:ext cx="3767081" cy="378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000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Campaign</a:t>
            </a:r>
            <a:r>
              <a:rPr lang="en-US" sz="2300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wise analysis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3674" y="5939625"/>
            <a:ext cx="3773952" cy="3431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The top statuses were ‘Nurture’ and ‘Disqualified’ for all the 4 campaigns, with </a:t>
            </a:r>
            <a:r>
              <a:rPr lang="en-US" sz="1899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CY20_IOT_Robotics_Whitepaper_ROSonrobotics</a:t>
            </a:r>
            <a:r>
              <a:rPr lang="en-US" sz="18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and </a:t>
            </a:r>
            <a:r>
              <a:rPr lang="en-US" sz="1899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CY21_IOT_Robotics_T1_WP_ROSDocker</a:t>
            </a:r>
            <a:r>
              <a:rPr lang="en-US" sz="18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being the only campaigns with ‘Sales Qualified Leads’ (SQL) count in the tally.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887141" y="5939625"/>
            <a:ext cx="3772057" cy="478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Campaign  3 or CY21_IOT_Robotics_T1_WP_ROSDocker received highest </a:t>
            </a:r>
            <a:r>
              <a:rPr lang="en-US" sz="1800" b="1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average views of 9280 views, </a:t>
            </a:r>
            <a:r>
              <a:rPr lang="en-US" sz="18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and c2 performed the worst with 402 views.</a:t>
            </a:r>
          </a:p>
          <a:p>
            <a:pPr algn="l">
              <a:lnSpc>
                <a:spcPts val="2520"/>
              </a:lnSpc>
            </a:pPr>
            <a:endParaRPr lang="en-US" sz="1800" dirty="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CY20_IOT_Robotics_Whitepaper_ROSonrobotics had the highest average page view time of 1.52 mins, and c1 being the worst with 1.08 mins.</a:t>
            </a:r>
          </a:p>
          <a:p>
            <a:pPr algn="l">
              <a:lnSpc>
                <a:spcPts val="2520"/>
              </a:lnSpc>
            </a:pPr>
            <a:endParaRPr lang="en-US" sz="1800" dirty="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520"/>
              </a:lnSpc>
            </a:pPr>
            <a:endParaRPr lang="en-US" sz="1800" dirty="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520"/>
              </a:lnSpc>
            </a:pPr>
            <a:endParaRPr lang="en-US" sz="1800" dirty="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409512" y="5939625"/>
            <a:ext cx="3772057" cy="3178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On an average</a:t>
            </a:r>
            <a:r>
              <a:rPr lang="en-US" sz="1800" b="1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, 59.66% of visitors</a:t>
            </a:r>
            <a:r>
              <a:rPr lang="en-US" sz="18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left the page without interacting further.</a:t>
            </a:r>
          </a:p>
          <a:p>
            <a:pPr algn="l">
              <a:lnSpc>
                <a:spcPts val="2520"/>
              </a:lnSpc>
            </a:pPr>
            <a:endParaRPr lang="en-US" sz="1800" dirty="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CY21_IOT_Robotics_T1_WP_ROSDocker has the highest bounce rate of 79%, and CY21_IOT_Robotics_Whitepaper_ROSESM has the lowest with 49%.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739460" y="5939625"/>
            <a:ext cx="3986504" cy="2393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1255" lvl="1" indent="-205628" algn="l">
              <a:lnSpc>
                <a:spcPts val="2666"/>
              </a:lnSpc>
              <a:buFont typeface="Arial"/>
              <a:buChar char="•"/>
            </a:pPr>
            <a:r>
              <a:rPr lang="en-US" sz="1904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Highest leads count (1539) for c3 - </a:t>
            </a:r>
            <a:r>
              <a:rPr lang="en-US" sz="1904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CY21_IOT_Robotics_T1_WP_ROSDocker, </a:t>
            </a:r>
            <a:r>
              <a:rPr lang="en-US" sz="1904" dirty="0">
                <a:solidFill>
                  <a:srgbClr val="2B2C30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and lowest for CY20_IOT_Robotics_Whitepaper_ROSonrobotics with 231 leads.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05801" y="637912"/>
            <a:ext cx="16230589" cy="66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 EXPLORATORY DATA ANALYSIS-FINDINGS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62943" y="5334488"/>
            <a:ext cx="3772057" cy="366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000" dirty="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Range - 49 - 79%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2486</Words>
  <Application>Microsoft Office PowerPoint</Application>
  <PresentationFormat>Custom</PresentationFormat>
  <Paragraphs>355</Paragraphs>
  <Slides>23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Tomorrow</vt:lpstr>
      <vt:lpstr>Inter</vt:lpstr>
      <vt:lpstr>Playfair Display Bold Italics</vt:lpstr>
      <vt:lpstr>Public Sans</vt:lpstr>
      <vt:lpstr>Public Sans Italics</vt:lpstr>
      <vt:lpstr>Calibri</vt:lpstr>
      <vt:lpstr>Playfair Display Italics</vt:lpstr>
      <vt:lpstr>Playfair Display Bold</vt:lpstr>
      <vt:lpstr>Public Sans Bold</vt:lpstr>
      <vt:lpstr>Playfair Display</vt:lpstr>
      <vt:lpstr>Baskerville Display PT Bold</vt:lpstr>
      <vt:lpstr>Poppins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cp:lastModifiedBy>DEBASHREE TRIPATHY</cp:lastModifiedBy>
  <cp:revision>29</cp:revision>
  <dcterms:created xsi:type="dcterms:W3CDTF">2006-08-16T00:00:00Z</dcterms:created>
  <dcterms:modified xsi:type="dcterms:W3CDTF">2024-09-03T21:41:32Z</dcterms:modified>
  <dc:identifier>DAGPDXgN3VA</dc:identifier>
</cp:coreProperties>
</file>